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21"/>
  </p:notesMasterIdLst>
  <p:handoutMasterIdLst>
    <p:handoutMasterId r:id="rId22"/>
  </p:handoutMasterIdLst>
  <p:sldIdLst>
    <p:sldId id="256" r:id="rId2"/>
    <p:sldId id="257" r:id="rId3"/>
    <p:sldId id="291" r:id="rId4"/>
    <p:sldId id="293" r:id="rId5"/>
    <p:sldId id="294" r:id="rId6"/>
    <p:sldId id="279" r:id="rId7"/>
    <p:sldId id="286" r:id="rId8"/>
    <p:sldId id="289" r:id="rId9"/>
    <p:sldId id="268" r:id="rId10"/>
    <p:sldId id="300" r:id="rId11"/>
    <p:sldId id="290" r:id="rId12"/>
    <p:sldId id="296" r:id="rId13"/>
    <p:sldId id="297" r:id="rId14"/>
    <p:sldId id="298" r:id="rId15"/>
    <p:sldId id="295" r:id="rId16"/>
    <p:sldId id="299" r:id="rId17"/>
    <p:sldId id="287" r:id="rId18"/>
    <p:sldId id="273" r:id="rId19"/>
    <p:sldId id="282" r:id="rId20"/>
  </p:sldIdLst>
  <p:sldSz cx="9144000" cy="6858000" type="screen4x3"/>
  <p:notesSz cx="6934200" cy="92202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AEF4"/>
    <a:srgbClr val="800000"/>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9216" autoAdjust="0"/>
    <p:restoredTop sz="87433" autoAdjust="0"/>
  </p:normalViewPr>
  <p:slideViewPr>
    <p:cSldViewPr>
      <p:cViewPr varScale="1">
        <p:scale>
          <a:sx n="61" d="100"/>
          <a:sy n="61" d="100"/>
        </p:scale>
        <p:origin x="-120" y="-17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28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handoutMaster" Target="handoutMasters/handoutMaster1.xml"/><Relationship Id="rId23" Type="http://schemas.openxmlformats.org/officeDocument/2006/relationships/printerSettings" Target="printerSettings/printerSettings1.bin"/><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Rectangle 2"/>
          <p:cNvSpPr>
            <a:spLocks noGrp="1" noChangeArrowheads="1"/>
          </p:cNvSpPr>
          <p:nvPr>
            <p:ph type="hdr" sz="quarter"/>
          </p:nvPr>
        </p:nvSpPr>
        <p:spPr bwMode="auto">
          <a:xfrm>
            <a:off x="0" y="0"/>
            <a:ext cx="3005138" cy="461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3795" name="Rectangle 3"/>
          <p:cNvSpPr>
            <a:spLocks noGrp="1" noChangeArrowheads="1"/>
          </p:cNvSpPr>
          <p:nvPr>
            <p:ph type="dt" sz="quarter" idx="1"/>
          </p:nvPr>
        </p:nvSpPr>
        <p:spPr bwMode="auto">
          <a:xfrm>
            <a:off x="3927475" y="0"/>
            <a:ext cx="3005138" cy="461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33796" name="Rectangle 4"/>
          <p:cNvSpPr>
            <a:spLocks noGrp="1" noChangeArrowheads="1"/>
          </p:cNvSpPr>
          <p:nvPr>
            <p:ph type="ftr" sz="quarter" idx="2"/>
          </p:nvPr>
        </p:nvSpPr>
        <p:spPr bwMode="auto">
          <a:xfrm>
            <a:off x="0" y="8756650"/>
            <a:ext cx="3005138" cy="4619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3797" name="Rectangle 5"/>
          <p:cNvSpPr>
            <a:spLocks noGrp="1" noChangeArrowheads="1"/>
          </p:cNvSpPr>
          <p:nvPr>
            <p:ph type="sldNum" sz="quarter" idx="3"/>
          </p:nvPr>
        </p:nvSpPr>
        <p:spPr bwMode="auto">
          <a:xfrm>
            <a:off x="3927475" y="8756650"/>
            <a:ext cx="3005138" cy="4619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2F6E1997-772D-4573-911B-00224CAEE196}" type="slidenum">
              <a:rPr lang="en-US"/>
              <a:pPr/>
              <a:t>‹#›</a:t>
            </a:fld>
            <a:endParaRPr lang="en-US"/>
          </a:p>
        </p:txBody>
      </p:sp>
    </p:spTree>
    <p:extLst>
      <p:ext uri="{BB962C8B-B14F-4D97-AF65-F5344CB8AC3E}">
        <p14:creationId xmlns:p14="http://schemas.microsoft.com/office/powerpoint/2010/main" val="15659497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5138" cy="4603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27475" y="0"/>
            <a:ext cx="3005138" cy="460375"/>
          </a:xfrm>
          <a:prstGeom prst="rect">
            <a:avLst/>
          </a:prstGeom>
        </p:spPr>
        <p:txBody>
          <a:bodyPr vert="horz" lIns="91440" tIns="45720" rIns="91440" bIns="45720" rtlCol="0"/>
          <a:lstStyle>
            <a:lvl1pPr algn="r">
              <a:defRPr sz="1200"/>
            </a:lvl1pPr>
          </a:lstStyle>
          <a:p>
            <a:fld id="{B99FC26E-0A78-4A56-8B97-49129B1287AE}" type="datetimeFigureOut">
              <a:rPr lang="en-US" smtClean="0"/>
              <a:t>9/4/18</a:t>
            </a:fld>
            <a:endParaRPr lang="en-US"/>
          </a:p>
        </p:txBody>
      </p:sp>
      <p:sp>
        <p:nvSpPr>
          <p:cNvPr id="4" name="Slide Image Placeholder 3"/>
          <p:cNvSpPr>
            <a:spLocks noGrp="1" noRot="1" noChangeAspect="1"/>
          </p:cNvSpPr>
          <p:nvPr>
            <p:ph type="sldImg" idx="2"/>
          </p:nvPr>
        </p:nvSpPr>
        <p:spPr>
          <a:xfrm>
            <a:off x="1162050" y="692150"/>
            <a:ext cx="4610100" cy="3457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93738" y="4379913"/>
            <a:ext cx="5546725" cy="4148137"/>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58238"/>
            <a:ext cx="3005138" cy="4603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27475" y="8758238"/>
            <a:ext cx="3005138" cy="460375"/>
          </a:xfrm>
          <a:prstGeom prst="rect">
            <a:avLst/>
          </a:prstGeom>
        </p:spPr>
        <p:txBody>
          <a:bodyPr vert="horz" lIns="91440" tIns="45720" rIns="91440" bIns="45720" rtlCol="0" anchor="b"/>
          <a:lstStyle>
            <a:lvl1pPr algn="r">
              <a:defRPr sz="1200"/>
            </a:lvl1pPr>
          </a:lstStyle>
          <a:p>
            <a:fld id="{F5E6CF47-084A-4B05-8A75-AFCAF1697AF5}" type="slidenum">
              <a:rPr lang="en-US" smtClean="0"/>
              <a:t>‹#›</a:t>
            </a:fld>
            <a:endParaRPr lang="en-US"/>
          </a:p>
        </p:txBody>
      </p:sp>
    </p:spTree>
    <p:extLst>
      <p:ext uri="{BB962C8B-B14F-4D97-AF65-F5344CB8AC3E}">
        <p14:creationId xmlns:p14="http://schemas.microsoft.com/office/powerpoint/2010/main" val="3176292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help.arcgis.com/en/arcgisdesktop/10.0/help/index.html%23/005600000002000000.htm" TargetMode="External"/><Relationship Id="rId4" Type="http://schemas.openxmlformats.org/officeDocument/2006/relationships/hyperlink" Target="http://help.arcgis.com/en/arcgisdesktop/10.0/help/index.html%23/Key_aspects_of_GIS/00v20000000r000000/" TargetMode="External"/><Relationship Id="rId5" Type="http://schemas.openxmlformats.org/officeDocument/2006/relationships/hyperlink" Target="http://help.arcgis.com/en/arcgisdesktop/10.0/help/index.html%23/002500000001000000.htm" TargetMode="External"/><Relationship Id="rId6" Type="http://schemas.openxmlformats.org/officeDocument/2006/relationships/hyperlink" Target="http://help.arcgis.com/en/arcgisdesktop/10.0/help/index.html%23/Three_fundamental_representations_of_geographic_information_layers/00v200000010000000/" TargetMode="External"/><Relationship Id="rId7" Type="http://schemas.openxmlformats.org/officeDocument/2006/relationships/hyperlink" Target="http://help.arcgis.com/en/arcgisdesktop/10.0/help/index.html%23/003100000022000000" TargetMode="External"/><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b="1" u="sng" dirty="0" smtClean="0">
                <a:hlinkClick r:id="rId3"/>
              </a:rPr>
              <a:t>Shapefile</a:t>
            </a:r>
            <a:r>
              <a:rPr lang="en-US" altLang="en-US" dirty="0" smtClean="0"/>
              <a:t>  -  A shapefile is a simple, </a:t>
            </a:r>
            <a:r>
              <a:rPr lang="en-US" altLang="en-US" dirty="0" err="1" smtClean="0"/>
              <a:t>nontopological</a:t>
            </a:r>
            <a:r>
              <a:rPr lang="en-US" altLang="en-US" dirty="0" smtClean="0"/>
              <a:t> format for storing the geometric location and attribute information of geographic features. Geographic features in a shapefile can be represented by points, lines, or polygons (areas).</a:t>
            </a:r>
          </a:p>
          <a:p>
            <a:pPr eaLnBrk="1" hangingPunct="1">
              <a:spcBef>
                <a:spcPct val="0"/>
              </a:spcBef>
            </a:pPr>
            <a:r>
              <a:rPr lang="en-US" altLang="en-US" b="1" u="sng" dirty="0" smtClean="0">
                <a:hlinkClick r:id="rId4"/>
              </a:rPr>
              <a:t>Layer</a:t>
            </a:r>
            <a:r>
              <a:rPr lang="en-US" altLang="en-US" dirty="0" smtClean="0"/>
              <a:t> -  A GIS utilizes a layer-based geographic information model for characterizing and describing our world.</a:t>
            </a:r>
          </a:p>
          <a:p>
            <a:pPr eaLnBrk="1" hangingPunct="1">
              <a:spcBef>
                <a:spcPct val="0"/>
              </a:spcBef>
            </a:pPr>
            <a:r>
              <a:rPr lang="en-US" altLang="en-US" b="1" u="sng" dirty="0" smtClean="0">
                <a:hlinkClick r:id="rId4"/>
              </a:rPr>
              <a:t>Attributes and descriptive information</a:t>
            </a:r>
            <a:r>
              <a:rPr lang="en-US" altLang="en-US" b="1" dirty="0" smtClean="0"/>
              <a:t> - </a:t>
            </a:r>
            <a:r>
              <a:rPr lang="en-US" altLang="en-US" dirty="0" smtClean="0"/>
              <a:t>These are traditional tabular information used to describe features and categories about the geographic objects within each dataset.</a:t>
            </a:r>
          </a:p>
          <a:p>
            <a:pPr eaLnBrk="1" hangingPunct="1">
              <a:spcBef>
                <a:spcPct val="0"/>
              </a:spcBef>
            </a:pPr>
            <a:r>
              <a:rPr lang="en-US" altLang="en-US" b="1" u="sng" dirty="0" smtClean="0">
                <a:hlinkClick r:id="rId5"/>
              </a:rPr>
              <a:t>Geocoding</a:t>
            </a:r>
            <a:r>
              <a:rPr lang="en-US" altLang="en-US" b="1" dirty="0" smtClean="0"/>
              <a:t> </a:t>
            </a:r>
            <a:r>
              <a:rPr lang="en-US" altLang="en-US" dirty="0" smtClean="0"/>
              <a:t>- Geocoding is the process of transforming a description of a location—such as a pair of coordinates, an address, or a name of a place—to a location on the earth's surface. You can geocode by entering one location description at a time or by providing many of them at once in a table. </a:t>
            </a:r>
          </a:p>
          <a:p>
            <a:pPr eaLnBrk="1" hangingPunct="1">
              <a:spcBef>
                <a:spcPct val="0"/>
              </a:spcBef>
            </a:pPr>
            <a:r>
              <a:rPr lang="en-US" altLang="en-US" b="1" u="sng" dirty="0" smtClean="0">
                <a:hlinkClick r:id="rId6"/>
              </a:rPr>
              <a:t>Three fundamental representations of geographic information layers</a:t>
            </a:r>
            <a:r>
              <a:rPr lang="en-US" altLang="en-US" dirty="0" smtClean="0"/>
              <a:t>  Points, lines, and polygons. </a:t>
            </a:r>
          </a:p>
          <a:p>
            <a:pPr eaLnBrk="1" hangingPunct="1">
              <a:spcBef>
                <a:spcPct val="0"/>
              </a:spcBef>
            </a:pPr>
            <a:r>
              <a:rPr lang="en-US" altLang="en-US" dirty="0" smtClean="0"/>
              <a:t>Geographic</a:t>
            </a:r>
            <a:r>
              <a:rPr lang="en-US" altLang="en-US" b="1" dirty="0" smtClean="0"/>
              <a:t> features </a:t>
            </a:r>
            <a:r>
              <a:rPr lang="en-US" altLang="en-US" dirty="0" smtClean="0"/>
              <a:t>are representations of things located on or near the surface of the earth. Geographic features can occur naturally (such as rivers and vegetation), can be constructions (such as roads, pipelines, wells, and buildings), and can be subdivisions of land (such as counties, political divisions, and land parcels).</a:t>
            </a:r>
          </a:p>
          <a:p>
            <a:pPr eaLnBrk="1" hangingPunct="1">
              <a:spcBef>
                <a:spcPct val="0"/>
              </a:spcBef>
            </a:pPr>
            <a:r>
              <a:rPr lang="en-US" altLang="en-US" b="1" u="sng" dirty="0" smtClean="0">
                <a:hlinkClick r:id="rId7"/>
              </a:rPr>
              <a:t>Missing Data</a:t>
            </a:r>
            <a:r>
              <a:rPr lang="en-US" altLang="en-US" b="1" dirty="0" smtClean="0"/>
              <a:t> - </a:t>
            </a:r>
            <a:r>
              <a:rPr lang="en-US" altLang="en-US" dirty="0" smtClean="0"/>
              <a:t>Feature datasets with missing values should be treated with care. If missing values are represented by a code (for example, -99), all the statistical analysis based on that data will be wrong </a:t>
            </a:r>
            <a:br>
              <a:rPr lang="en-US" altLang="en-US" dirty="0" smtClean="0"/>
            </a:br>
            <a:endParaRPr lang="en-US" altLang="en-US" dirty="0" smtClean="0"/>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50008" indent="-288465" eaLnBrk="0" hangingPunct="0">
              <a:spcBef>
                <a:spcPct val="30000"/>
              </a:spcBef>
              <a:defRPr sz="1200">
                <a:solidFill>
                  <a:schemeClr val="tx1"/>
                </a:solidFill>
                <a:latin typeface="Calibri" pitchFamily="34" charset="0"/>
                <a:ea typeface="ＭＳ Ｐゴシック" pitchFamily="34" charset="-128"/>
              </a:defRPr>
            </a:lvl2pPr>
            <a:lvl3pPr marL="1153859" indent="-230772" eaLnBrk="0" hangingPunct="0">
              <a:spcBef>
                <a:spcPct val="30000"/>
              </a:spcBef>
              <a:defRPr sz="1200">
                <a:solidFill>
                  <a:schemeClr val="tx1"/>
                </a:solidFill>
                <a:latin typeface="Calibri" pitchFamily="34" charset="0"/>
                <a:ea typeface="ＭＳ Ｐゴシック" pitchFamily="34" charset="-128"/>
              </a:defRPr>
            </a:lvl3pPr>
            <a:lvl4pPr marL="1615402" indent="-230772" eaLnBrk="0" hangingPunct="0">
              <a:spcBef>
                <a:spcPct val="30000"/>
              </a:spcBef>
              <a:defRPr sz="1200">
                <a:solidFill>
                  <a:schemeClr val="tx1"/>
                </a:solidFill>
                <a:latin typeface="Calibri" pitchFamily="34" charset="0"/>
                <a:ea typeface="ＭＳ Ｐゴシック" pitchFamily="34" charset="-128"/>
              </a:defRPr>
            </a:lvl4pPr>
            <a:lvl5pPr marL="2076945" indent="-230772" eaLnBrk="0" hangingPunct="0">
              <a:spcBef>
                <a:spcPct val="30000"/>
              </a:spcBef>
              <a:defRPr sz="1200">
                <a:solidFill>
                  <a:schemeClr val="tx1"/>
                </a:solidFill>
                <a:latin typeface="Calibri" pitchFamily="34" charset="0"/>
                <a:ea typeface="ＭＳ Ｐゴシック" pitchFamily="34" charset="-128"/>
              </a:defRPr>
            </a:lvl5pPr>
            <a:lvl6pPr marL="2538489" indent="-230772"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3000032" indent="-230772"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61576" indent="-230772"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923119" indent="-230772"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eaLnBrk="1" hangingPunct="1">
              <a:spcBef>
                <a:spcPct val="0"/>
              </a:spcBef>
            </a:pPr>
            <a:fld id="{2703FF0A-53AB-4487-B21D-BD281D6C6C93}" type="slidenum">
              <a:rPr lang="en-US" altLang="en-US" smtClean="0">
                <a:latin typeface="Arial" charset="0"/>
              </a:rPr>
              <a:pPr eaLnBrk="1" hangingPunct="1">
                <a:spcBef>
                  <a:spcPct val="0"/>
                </a:spcBef>
              </a:pPr>
              <a:t>7</a:t>
            </a:fld>
            <a:endParaRPr lang="en-US" altLang="en-US" smtClean="0">
              <a:latin typeface="Arial" charset="0"/>
            </a:endParaRPr>
          </a:p>
        </p:txBody>
      </p:sp>
    </p:spTree>
    <p:extLst>
      <p:ext uri="{BB962C8B-B14F-4D97-AF65-F5344CB8AC3E}">
        <p14:creationId xmlns:p14="http://schemas.microsoft.com/office/powerpoint/2010/main" val="858042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E6CF47-084A-4B05-8A75-AFCAF1697AF5}" type="slidenum">
              <a:rPr lang="en-US" smtClean="0"/>
              <a:t>9</a:t>
            </a:fld>
            <a:endParaRPr lang="en-US"/>
          </a:p>
        </p:txBody>
      </p:sp>
    </p:spTree>
    <p:extLst>
      <p:ext uri="{BB962C8B-B14F-4D97-AF65-F5344CB8AC3E}">
        <p14:creationId xmlns:p14="http://schemas.microsoft.com/office/powerpoint/2010/main" val="1519412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3AE3698-7E2D-4466-99DD-E82E09B4853B}"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628B717-6A14-4D3F-A802-663D3E87C596}"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43367A7-A00C-4D0F-ACAD-7BD029C11689}"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B07ADAE-355B-4C62-A790-A9E96A3C3333}"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270AA24-A0CB-4EFC-8036-7D9464DF84DF}"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25F323AF-7418-4C65-8702-FDDA780C2B0C}"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0F588C5-33D8-48CA-9743-95891D210783}"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F41625FA-A5B8-4083-88B4-BDD785FBEB57}"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3B70E944-753C-4B52-99B7-6E6214898708}"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F042BA90-7E08-4E48-A4AB-9DF2DACD67F8}"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2D09926-41CB-4606-98B9-1CCC26B73DA2}"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4339"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340"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p>
        </p:txBody>
      </p:sp>
      <p:sp>
        <p:nvSpPr>
          <p:cNvPr id="14341"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p>
        </p:txBody>
      </p:sp>
      <p:sp>
        <p:nvSpPr>
          <p:cNvPr id="14342"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9B5FF904-3239-49E7-AEC4-48E6953C24A1}"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barbara.mento@bc.edu" TargetMode="Externa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eg"/><Relationship Id="rId3" Type="http://schemas.openxmlformats.org/officeDocument/2006/relationships/hyperlink" Target="https://ec.europa.eu/eurostat/web/nuts/background"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eg"/><Relationship Id="rId3" Type="http://schemas.openxmlformats.org/officeDocument/2006/relationships/hyperlink" Target="https://support.esri.com/en/other-resources/gis-dictionary/term/7cbd3f7c-e17f-4bb0-a51a-318ccf5b68f1"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 Id="rId3" Type="http://schemas.openxmlformats.org/officeDocument/2006/relationships/hyperlink" Target="https://support.esri.com/en/other-resources/gis-dictionary/term/c025f915-7a2b-44d2-898c-ab3b73839b78"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help.arcgis.com/en/arcgisdesktop/10.0/help/index.html%23/Welcome_to_the_ArcGIS_Help_Library/00r90000001n000000/" TargetMode="External"/><Relationship Id="rId3" Type="http://schemas.openxmlformats.org/officeDocument/2006/relationships/hyperlink" Target="http://help.arcgis.com/en/arcgisdesktop/10.0/help/index.html%23/Key_aspects_of_GIS/00v20000000r000000/"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constantin.andronache@bc.edu"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libguides.bc.edu/gis" TargetMode="Externa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libguides.bc.edu/gis/contestinfo"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www.coastalwiki.org/wiki/File:GISdefinition.jpg%23filehistory" TargetMode="External"/><Relationship Id="rId1" Type="http://schemas.openxmlformats.org/officeDocument/2006/relationships/slideLayout" Target="../slideLayouts/slideLayout1.xml"/><Relationship Id="rId2" Type="http://schemas.openxmlformats.org/officeDocument/2006/relationships/hyperlink" Target="http://factfinder.census.gov/jsp/saff/SAFFInfo.jsp?_submenuId=aboutdata_3&amp;_pageId=geograph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witter.com/cookpolitical/status/989931275774496769" TargetMode="Externa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811924" y="-153550"/>
            <a:ext cx="7543800" cy="1462088"/>
          </a:xfrm>
        </p:spPr>
        <p:txBody>
          <a:bodyPr/>
          <a:lstStyle/>
          <a:p>
            <a:r>
              <a:rPr lang="en-US" sz="2800" b="1" dirty="0" smtClean="0"/>
              <a:t>Geographic Information Systems and Spatial Thinking</a:t>
            </a:r>
            <a:endParaRPr lang="en-US" sz="2800" dirty="0"/>
          </a:p>
        </p:txBody>
      </p:sp>
      <p:sp>
        <p:nvSpPr>
          <p:cNvPr id="2051" name="Rectangle 3"/>
          <p:cNvSpPr>
            <a:spLocks noGrp="1" noChangeArrowheads="1"/>
          </p:cNvSpPr>
          <p:nvPr>
            <p:ph type="subTitle" idx="1"/>
          </p:nvPr>
        </p:nvSpPr>
        <p:spPr>
          <a:xfrm>
            <a:off x="381000" y="5334000"/>
            <a:ext cx="8799786" cy="1524000"/>
          </a:xfrm>
        </p:spPr>
        <p:txBody>
          <a:bodyPr/>
          <a:lstStyle/>
          <a:p>
            <a:pPr marL="406400" indent="-406400" algn="l">
              <a:lnSpc>
                <a:spcPct val="80000"/>
              </a:lnSpc>
            </a:pPr>
            <a:r>
              <a:rPr lang="en-US" sz="1600" b="1" dirty="0" smtClean="0"/>
              <a:t>       </a:t>
            </a:r>
          </a:p>
          <a:p>
            <a:pPr marL="406400" indent="-406400" algn="l">
              <a:lnSpc>
                <a:spcPct val="80000"/>
              </a:lnSpc>
            </a:pPr>
            <a:r>
              <a:rPr lang="en-US" sz="1600" b="1" dirty="0" smtClean="0"/>
              <a:t>       Barbara </a:t>
            </a:r>
            <a:r>
              <a:rPr lang="en-US" sz="1600" b="1" dirty="0" err="1"/>
              <a:t>Mento</a:t>
            </a:r>
            <a:r>
              <a:rPr lang="en-US" sz="1600" b="1" dirty="0"/>
              <a:t> </a:t>
            </a:r>
            <a:r>
              <a:rPr lang="en-US" sz="1600" b="1" dirty="0" smtClean="0"/>
              <a:t>:  </a:t>
            </a:r>
            <a:r>
              <a:rPr lang="en-US" sz="1600" b="1" dirty="0" smtClean="0">
                <a:hlinkClick r:id="rId2"/>
              </a:rPr>
              <a:t>barbara.mento@bc.edu</a:t>
            </a:r>
            <a:r>
              <a:rPr lang="en-US" sz="1600" b="1" dirty="0"/>
              <a:t> </a:t>
            </a:r>
            <a:endParaRPr lang="en-US" sz="1600" b="1" dirty="0" smtClean="0"/>
          </a:p>
          <a:p>
            <a:pPr marL="406400" indent="-406400" algn="l">
              <a:lnSpc>
                <a:spcPct val="80000"/>
              </a:lnSpc>
            </a:pPr>
            <a:r>
              <a:rPr lang="en-US" sz="1600" b="1" dirty="0"/>
              <a:t/>
            </a:r>
            <a:br>
              <a:rPr lang="en-US" sz="1600" b="1" dirty="0"/>
            </a:br>
            <a:r>
              <a:rPr lang="en-US" sz="1600" b="1" dirty="0" smtClean="0"/>
              <a:t>Fall  2018</a:t>
            </a:r>
            <a:endParaRPr lang="en-US" sz="1600" b="1" dirty="0"/>
          </a:p>
        </p:txBody>
      </p:sp>
      <p:sp>
        <p:nvSpPr>
          <p:cNvPr id="2056" name="Line 8"/>
          <p:cNvSpPr>
            <a:spLocks noChangeShapeType="1"/>
          </p:cNvSpPr>
          <p:nvPr/>
        </p:nvSpPr>
        <p:spPr bwMode="auto">
          <a:xfrm>
            <a:off x="430924" y="1219200"/>
            <a:ext cx="7924800" cy="0"/>
          </a:xfrm>
          <a:prstGeom prst="line">
            <a:avLst/>
          </a:prstGeom>
          <a:noFill/>
          <a:ln w="76200">
            <a:solidFill>
              <a:srgbClr val="990000"/>
            </a:solidFill>
            <a:round/>
            <a:headEnd/>
            <a:tailEnd/>
          </a:ln>
          <a:effectLst/>
        </p:spPr>
        <p:txBody>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47800"/>
            <a:ext cx="8763000" cy="37280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600" y="245270"/>
            <a:ext cx="8229600" cy="868362"/>
          </a:xfrm>
        </p:spPr>
        <p:txBody>
          <a:bodyPr/>
          <a:lstStyle/>
          <a:p>
            <a:r>
              <a:rPr lang="en-US" dirty="0" smtClean="0"/>
              <a:t>International Boundaries: Eurostat classification  </a:t>
            </a:r>
            <a:endParaRPr lang="en-US" dirty="0"/>
          </a:p>
        </p:txBody>
      </p:sp>
      <p:pic>
        <p:nvPicPr>
          <p:cNvPr id="19" name="Content Placeholder 18" descr="nuts.pdf"/>
          <p:cNvPicPr>
            <a:picLocks noGrp="1" noChangeAspect="1"/>
          </p:cNvPicPr>
          <p:nvPr>
            <p:ph idx="1"/>
          </p:nvPr>
        </p:nvPicPr>
        <p:blipFill>
          <a:blip r:embed="rId2">
            <a:extLst>
              <a:ext uri="{28A0092B-C50C-407E-A947-70E740481C1C}">
                <a14:useLocalDpi xmlns:a14="http://schemas.microsoft.com/office/drawing/2010/main" val="0"/>
              </a:ext>
            </a:extLst>
          </a:blip>
          <a:srcRect t="28751" b="28751"/>
          <a:stretch>
            <a:fillRect/>
          </a:stretch>
        </p:blipFill>
        <p:spPr>
          <a:xfrm>
            <a:off x="2209800" y="2475646"/>
            <a:ext cx="8229600" cy="4525963"/>
          </a:xfrm>
        </p:spPr>
      </p:pic>
      <p:sp>
        <p:nvSpPr>
          <p:cNvPr id="20" name="TextBox 19"/>
          <p:cNvSpPr txBox="1"/>
          <p:nvPr/>
        </p:nvSpPr>
        <p:spPr>
          <a:xfrm>
            <a:off x="712723" y="1654150"/>
            <a:ext cx="5410200" cy="3293209"/>
          </a:xfrm>
          <a:prstGeom prst="rect">
            <a:avLst/>
          </a:prstGeom>
          <a:noFill/>
        </p:spPr>
        <p:txBody>
          <a:bodyPr wrap="square" rtlCol="0">
            <a:spAutoFit/>
          </a:bodyPr>
          <a:lstStyle/>
          <a:p>
            <a:r>
              <a:rPr lang="en-US" sz="1600" dirty="0" smtClean="0"/>
              <a:t>International boundaries vary by country and source.  The are sources listed on the GIS research guide. </a:t>
            </a:r>
          </a:p>
          <a:p>
            <a:r>
              <a:rPr lang="en-US" sz="1600" dirty="0" smtClean="0"/>
              <a:t>This is an example of one source for Eurostat.</a:t>
            </a:r>
          </a:p>
          <a:p>
            <a:endParaRPr lang="en-US" sz="1600" dirty="0"/>
          </a:p>
          <a:p>
            <a:r>
              <a:rPr lang="en-US" sz="1600" dirty="0" smtClean="0"/>
              <a:t>The </a:t>
            </a:r>
            <a:r>
              <a:rPr lang="en-US" sz="1600" dirty="0"/>
              <a:t>NUTS classification (Nomenclature of territorial units for statistics) is a hierarchical system for dividing up the economic territory of the EU for the purpose </a:t>
            </a:r>
            <a:r>
              <a:rPr lang="en-US" sz="1600" dirty="0" smtClean="0"/>
              <a:t>of:</a:t>
            </a:r>
          </a:p>
          <a:p>
            <a:endParaRPr lang="en-US" sz="1600" dirty="0"/>
          </a:p>
          <a:p>
            <a:r>
              <a:rPr lang="en-US" sz="1600" dirty="0" smtClean="0"/>
              <a:t>Socio-economic analyses of the regions</a:t>
            </a:r>
          </a:p>
          <a:p>
            <a:r>
              <a:rPr lang="en-US" sz="1600" dirty="0" smtClean="0"/>
              <a:t>NUTS 1: major socio-economic regions</a:t>
            </a:r>
          </a:p>
          <a:p>
            <a:r>
              <a:rPr lang="en-US" sz="1600" dirty="0" smtClean="0"/>
              <a:t>NUTS2: basic regions for the application of </a:t>
            </a:r>
            <a:br>
              <a:rPr lang="en-US" sz="1600" dirty="0" smtClean="0"/>
            </a:br>
            <a:r>
              <a:rPr lang="en-US" sz="1600" dirty="0" smtClean="0"/>
              <a:t>regional policies</a:t>
            </a:r>
          </a:p>
          <a:p>
            <a:r>
              <a:rPr lang="en-US" sz="1600" dirty="0" smtClean="0"/>
              <a:t>NUTS 3: small regions for special diagnoses</a:t>
            </a:r>
            <a:endParaRPr lang="en-US" sz="1600" dirty="0"/>
          </a:p>
        </p:txBody>
      </p:sp>
      <p:sp>
        <p:nvSpPr>
          <p:cNvPr id="6" name="Line 8"/>
          <p:cNvSpPr>
            <a:spLocks noChangeShapeType="1"/>
          </p:cNvSpPr>
          <p:nvPr/>
        </p:nvSpPr>
        <p:spPr bwMode="auto">
          <a:xfrm>
            <a:off x="482600" y="1447800"/>
            <a:ext cx="7924800" cy="0"/>
          </a:xfrm>
          <a:prstGeom prst="line">
            <a:avLst/>
          </a:prstGeom>
          <a:noFill/>
          <a:ln w="76200">
            <a:solidFill>
              <a:srgbClr val="990000"/>
            </a:solidFill>
            <a:round/>
            <a:headEnd/>
            <a:tailEnd/>
          </a:ln>
          <a:effectLst/>
        </p:spPr>
        <p:txBody>
          <a:bodyPr/>
          <a:lstStyle/>
          <a:p>
            <a:endParaRPr lang="en-US"/>
          </a:p>
        </p:txBody>
      </p:sp>
      <p:sp>
        <p:nvSpPr>
          <p:cNvPr id="4" name="TextBox 3"/>
          <p:cNvSpPr txBox="1"/>
          <p:nvPr/>
        </p:nvSpPr>
        <p:spPr>
          <a:xfrm>
            <a:off x="1001777" y="5994557"/>
            <a:ext cx="2416046" cy="369332"/>
          </a:xfrm>
          <a:prstGeom prst="rect">
            <a:avLst/>
          </a:prstGeom>
          <a:noFill/>
        </p:spPr>
        <p:txBody>
          <a:bodyPr wrap="none" rtlCol="0">
            <a:spAutoFit/>
          </a:bodyPr>
          <a:lstStyle/>
          <a:p>
            <a:r>
              <a:rPr lang="en-US" dirty="0" smtClean="0">
                <a:hlinkClick r:id="rId3"/>
              </a:rPr>
              <a:t>Eurostat classification</a:t>
            </a:r>
            <a:endParaRPr lang="en-US" dirty="0"/>
          </a:p>
        </p:txBody>
      </p:sp>
    </p:spTree>
    <p:extLst>
      <p:ext uri="{BB962C8B-B14F-4D97-AF65-F5344CB8AC3E}">
        <p14:creationId xmlns:p14="http://schemas.microsoft.com/office/powerpoint/2010/main" val="35275282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12838"/>
          </a:xfrm>
        </p:spPr>
        <p:txBody>
          <a:bodyPr/>
          <a:lstStyle/>
          <a:p>
            <a:r>
              <a:rPr lang="en-US" sz="3600" dirty="0" smtClean="0"/>
              <a:t>Data Structures</a:t>
            </a:r>
            <a:br>
              <a:rPr lang="en-US" sz="3600" dirty="0" smtClean="0"/>
            </a:br>
            <a:endParaRPr lang="en-US" sz="3600" dirty="0"/>
          </a:p>
        </p:txBody>
      </p:sp>
      <p:sp>
        <p:nvSpPr>
          <p:cNvPr id="3" name="Content Placeholder 2"/>
          <p:cNvSpPr>
            <a:spLocks noGrp="1"/>
          </p:cNvSpPr>
          <p:nvPr>
            <p:ph idx="1"/>
          </p:nvPr>
        </p:nvSpPr>
        <p:spPr>
          <a:xfrm>
            <a:off x="0" y="1295400"/>
            <a:ext cx="4162653" cy="2590800"/>
          </a:xfrm>
        </p:spPr>
        <p:txBody>
          <a:bodyPr/>
          <a:lstStyle/>
          <a:p>
            <a:r>
              <a:rPr lang="en-US" altLang="en-US" sz="1600" b="1" dirty="0">
                <a:ea typeface="ＭＳ Ｐゴシック" pitchFamily="34" charset="-128"/>
              </a:rPr>
              <a:t>Attributes and </a:t>
            </a:r>
            <a:r>
              <a:rPr lang="en-US" altLang="en-US" sz="1600" b="1" dirty="0" smtClean="0">
                <a:ea typeface="ＭＳ Ｐゴシック" pitchFamily="34" charset="-128"/>
              </a:rPr>
              <a:t>descriptive features: </a:t>
            </a:r>
            <a:r>
              <a:rPr lang="en-US" altLang="en-US" sz="1600" b="1" dirty="0" smtClean="0"/>
              <a:t>Tabular</a:t>
            </a:r>
            <a:r>
              <a:rPr lang="en-US" altLang="en-US" sz="1600" dirty="0" smtClean="0"/>
              <a:t> </a:t>
            </a:r>
            <a:r>
              <a:rPr lang="en-US" altLang="en-US" sz="1600" dirty="0"/>
              <a:t>information used to describe </a:t>
            </a:r>
            <a:r>
              <a:rPr lang="en-US" altLang="en-US" sz="1600" dirty="0" smtClean="0"/>
              <a:t>features </a:t>
            </a:r>
            <a:r>
              <a:rPr lang="en-US" sz="1600" dirty="0" smtClean="0"/>
              <a:t>linked </a:t>
            </a:r>
            <a:r>
              <a:rPr lang="en-US" sz="1600" dirty="0"/>
              <a:t>to the feature by a </a:t>
            </a:r>
            <a:r>
              <a:rPr lang="en-US" sz="1600" dirty="0" smtClean="0"/>
              <a:t>unique geographic </a:t>
            </a:r>
            <a:r>
              <a:rPr lang="en-US" sz="1600" dirty="0"/>
              <a:t>identifier. </a:t>
            </a:r>
            <a:r>
              <a:rPr lang="en-US" sz="1600" dirty="0" smtClean="0"/>
              <a:t>Important when collecting data to record unique geocode. Date created in spreadsheet compatible format.</a:t>
            </a:r>
          </a:p>
          <a:p>
            <a:pPr marL="0" indent="0">
              <a:buNone/>
            </a:pPr>
            <a:r>
              <a:rPr lang="en-US" sz="1600" dirty="0" smtClean="0"/>
              <a:t/>
            </a:r>
            <a:br>
              <a:rPr lang="en-US" sz="1600" dirty="0" smtClean="0"/>
            </a:br>
            <a:r>
              <a:rPr lang="en-US" sz="1600" dirty="0" smtClean="0"/>
              <a:t>      Right: town polygons with incidence of    </a:t>
            </a:r>
          </a:p>
          <a:p>
            <a:pPr marL="0" indent="0">
              <a:buNone/>
            </a:pPr>
            <a:r>
              <a:rPr lang="en-US" sz="1600" dirty="0"/>
              <a:t> </a:t>
            </a:r>
            <a:r>
              <a:rPr lang="en-US" sz="1600" dirty="0" smtClean="0"/>
              <a:t>     hospitalization for various health</a:t>
            </a:r>
          </a:p>
          <a:p>
            <a:pPr marL="0" indent="0">
              <a:buNone/>
            </a:pPr>
            <a:r>
              <a:rPr lang="en-US" sz="1600" dirty="0"/>
              <a:t> </a:t>
            </a:r>
            <a:r>
              <a:rPr lang="en-US" sz="1600" dirty="0" smtClean="0"/>
              <a:t>      issues.  </a:t>
            </a:r>
            <a:endParaRPr lang="en-US" sz="1600" dirty="0"/>
          </a:p>
          <a:p>
            <a:pPr marL="0" indent="0">
              <a:buNone/>
            </a:pPr>
            <a:r>
              <a:rPr lang="en-US" altLang="en-US" sz="2800" b="1" dirty="0" smtClean="0">
                <a:ea typeface="ＭＳ Ｐゴシック" pitchFamily="34" charset="-128"/>
              </a:rPr>
              <a:t> </a:t>
            </a:r>
            <a:r>
              <a:rPr lang="en-US" altLang="en-US" sz="2800" b="1" dirty="0">
                <a:ea typeface="ＭＳ Ｐゴシック" pitchFamily="34" charset="-128"/>
              </a:rPr>
              <a:t/>
            </a:r>
            <a:br>
              <a:rPr lang="en-US" altLang="en-US" sz="2800" b="1" dirty="0">
                <a:ea typeface="ＭＳ Ｐゴシック" pitchFamily="34" charset="-128"/>
              </a:rPr>
            </a:br>
            <a:endParaRPr lang="en-US" sz="2800" dirty="0"/>
          </a:p>
        </p:txBody>
      </p:sp>
      <p:pic>
        <p:nvPicPr>
          <p:cNvPr id="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14800" y="1447800"/>
            <a:ext cx="4855029"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Line 8"/>
          <p:cNvSpPr>
            <a:spLocks noChangeShapeType="1"/>
          </p:cNvSpPr>
          <p:nvPr/>
        </p:nvSpPr>
        <p:spPr bwMode="auto">
          <a:xfrm>
            <a:off x="457200" y="1066800"/>
            <a:ext cx="7924800" cy="0"/>
          </a:xfrm>
          <a:prstGeom prst="line">
            <a:avLst/>
          </a:prstGeom>
          <a:noFill/>
          <a:ln w="76200">
            <a:solidFill>
              <a:srgbClr val="990000"/>
            </a:solidFill>
            <a:round/>
            <a:headEnd/>
            <a:tailEnd/>
          </a:ln>
          <a:effectLst/>
        </p:spPr>
        <p:txBody>
          <a:bodyPr/>
          <a:lstStyle/>
          <a:p>
            <a:endParaRPr lang="en-US"/>
          </a:p>
        </p:txBody>
      </p:sp>
    </p:spTree>
    <p:extLst>
      <p:ext uri="{BB962C8B-B14F-4D97-AF65-F5344CB8AC3E}">
        <p14:creationId xmlns:p14="http://schemas.microsoft.com/office/powerpoint/2010/main" val="304240278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143000"/>
          </a:xfrm>
        </p:spPr>
        <p:txBody>
          <a:bodyPr/>
          <a:lstStyle/>
          <a:p>
            <a:r>
              <a:rPr lang="en-US" dirty="0" smtClean="0"/>
              <a:t>Additional Concepts</a:t>
            </a:r>
            <a:endParaRPr lang="en-US" dirty="0"/>
          </a:p>
        </p:txBody>
      </p:sp>
      <p:sp>
        <p:nvSpPr>
          <p:cNvPr id="3" name="Content Placeholder 2"/>
          <p:cNvSpPr>
            <a:spLocks noGrp="1"/>
          </p:cNvSpPr>
          <p:nvPr>
            <p:ph idx="1"/>
          </p:nvPr>
        </p:nvSpPr>
        <p:spPr>
          <a:xfrm>
            <a:off x="457200" y="1600200"/>
            <a:ext cx="4091354" cy="4525963"/>
          </a:xfrm>
        </p:spPr>
        <p:txBody>
          <a:bodyPr/>
          <a:lstStyle/>
          <a:p>
            <a:r>
              <a:rPr lang="en-US" dirty="0" err="1"/>
              <a:t>G</a:t>
            </a:r>
            <a:r>
              <a:rPr lang="en-US" smtClean="0"/>
              <a:t>eorectification</a:t>
            </a:r>
            <a:endParaRPr lang="en-US" dirty="0"/>
          </a:p>
          <a:p>
            <a:pPr marL="0" indent="0">
              <a:buNone/>
            </a:pPr>
            <a:r>
              <a:rPr lang="en-US" sz="1600" dirty="0" smtClean="0"/>
              <a:t/>
            </a:r>
            <a:br>
              <a:rPr lang="en-US" sz="1600" dirty="0" smtClean="0"/>
            </a:br>
            <a:r>
              <a:rPr lang="en-US" sz="1600" dirty="0" smtClean="0"/>
              <a:t>The </a:t>
            </a:r>
            <a:r>
              <a:rPr lang="en-US" sz="1600" dirty="0"/>
              <a:t>digital alignment of a satellite or aerial image with a map of the same area. In </a:t>
            </a:r>
            <a:r>
              <a:rPr lang="en-US" sz="1600" dirty="0" err="1"/>
              <a:t>georectification</a:t>
            </a:r>
            <a:r>
              <a:rPr lang="en-US" sz="1600" dirty="0"/>
              <a:t>, a number of corresponding control points, such as street intersections, are marked on both the image and the map. These locations become reference points in the subsequent processing of the image.</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8554" y="1234281"/>
            <a:ext cx="3943350" cy="5257800"/>
          </a:xfrm>
          <a:prstGeom prst="rect">
            <a:avLst/>
          </a:prstGeom>
        </p:spPr>
      </p:pic>
      <p:sp>
        <p:nvSpPr>
          <p:cNvPr id="5" name="Line 8"/>
          <p:cNvSpPr>
            <a:spLocks noChangeShapeType="1"/>
          </p:cNvSpPr>
          <p:nvPr/>
        </p:nvSpPr>
        <p:spPr bwMode="auto">
          <a:xfrm>
            <a:off x="457200" y="1066800"/>
            <a:ext cx="7924800" cy="0"/>
          </a:xfrm>
          <a:prstGeom prst="line">
            <a:avLst/>
          </a:prstGeom>
          <a:noFill/>
          <a:ln w="76200">
            <a:solidFill>
              <a:srgbClr val="990000"/>
            </a:solidFill>
            <a:round/>
            <a:headEnd/>
            <a:tailEnd/>
          </a:ln>
          <a:effectLst/>
        </p:spPr>
        <p:txBody>
          <a:bodyPr/>
          <a:lstStyle/>
          <a:p>
            <a:endParaRPr lang="en-US"/>
          </a:p>
        </p:txBody>
      </p:sp>
    </p:spTree>
    <p:extLst>
      <p:ext uri="{BB962C8B-B14F-4D97-AF65-F5344CB8AC3E}">
        <p14:creationId xmlns:p14="http://schemas.microsoft.com/office/powerpoint/2010/main" val="250186635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1"/>
            <a:ext cx="8229600" cy="1143000"/>
          </a:xfrm>
        </p:spPr>
        <p:txBody>
          <a:bodyPr/>
          <a:lstStyle/>
          <a:p>
            <a:r>
              <a:rPr lang="en-US" dirty="0" smtClean="0"/>
              <a:t>Data Models</a:t>
            </a:r>
            <a:endParaRPr lang="en-US" dirty="0"/>
          </a:p>
        </p:txBody>
      </p:sp>
      <p:sp>
        <p:nvSpPr>
          <p:cNvPr id="3" name="Content Placeholder 2"/>
          <p:cNvSpPr>
            <a:spLocks noGrp="1"/>
          </p:cNvSpPr>
          <p:nvPr>
            <p:ph idx="1"/>
          </p:nvPr>
        </p:nvSpPr>
        <p:spPr>
          <a:xfrm>
            <a:off x="457200" y="1600200"/>
            <a:ext cx="3276600" cy="4525963"/>
          </a:xfrm>
        </p:spPr>
        <p:txBody>
          <a:bodyPr/>
          <a:lstStyle/>
          <a:p>
            <a:r>
              <a:rPr lang="en-US" dirty="0" smtClean="0"/>
              <a:t>Vector</a:t>
            </a:r>
            <a:endParaRPr lang="en-US" dirty="0"/>
          </a:p>
          <a:p>
            <a:pPr marL="0" indent="0">
              <a:buNone/>
            </a:pPr>
            <a:r>
              <a:rPr lang="en-US" dirty="0"/>
              <a:t> </a:t>
            </a:r>
            <a:r>
              <a:rPr lang="en-US" sz="1800" dirty="0"/>
              <a:t>A coordinate-based data model that represents geographic features as points, lines, and polygons. Each point feature is represented as a single coordinate pair, while line and polygon features are represented as ordered lists of vertices. Attributes are associated with each vector feature, as opposed to a raster data model, which associates attributes with grid cells.</a:t>
            </a:r>
          </a:p>
        </p:txBody>
      </p:sp>
      <p:pic>
        <p:nvPicPr>
          <p:cNvPr id="4" name="Picture 3" descr="ector"/>
          <p:cNvPicPr/>
          <p:nvPr/>
        </p:nvPicPr>
        <p:blipFill>
          <a:blip r:embed="rId2">
            <a:extLst>
              <a:ext uri="{28A0092B-C50C-407E-A947-70E740481C1C}">
                <a14:useLocalDpi xmlns:a14="http://schemas.microsoft.com/office/drawing/2010/main" val="0"/>
              </a:ext>
            </a:extLst>
          </a:blip>
          <a:srcRect/>
          <a:stretch>
            <a:fillRect/>
          </a:stretch>
        </p:blipFill>
        <p:spPr bwMode="auto">
          <a:xfrm>
            <a:off x="4114800" y="2514600"/>
            <a:ext cx="3806825" cy="2980690"/>
          </a:xfrm>
          <a:prstGeom prst="rect">
            <a:avLst/>
          </a:prstGeom>
          <a:noFill/>
          <a:ln>
            <a:noFill/>
          </a:ln>
        </p:spPr>
      </p:pic>
      <p:sp>
        <p:nvSpPr>
          <p:cNvPr id="5" name="Line 8"/>
          <p:cNvSpPr>
            <a:spLocks noChangeShapeType="1"/>
          </p:cNvSpPr>
          <p:nvPr/>
        </p:nvSpPr>
        <p:spPr bwMode="auto">
          <a:xfrm>
            <a:off x="609600" y="1371600"/>
            <a:ext cx="7924800" cy="0"/>
          </a:xfrm>
          <a:prstGeom prst="line">
            <a:avLst/>
          </a:prstGeom>
          <a:noFill/>
          <a:ln w="76200">
            <a:solidFill>
              <a:srgbClr val="990000"/>
            </a:solidFill>
            <a:round/>
            <a:headEnd/>
            <a:tailEnd/>
          </a:ln>
          <a:effectLst/>
        </p:spPr>
        <p:txBody>
          <a:bodyPr/>
          <a:lstStyle/>
          <a:p>
            <a:endParaRPr lang="en-US"/>
          </a:p>
        </p:txBody>
      </p:sp>
      <p:sp>
        <p:nvSpPr>
          <p:cNvPr id="6" name="TextBox 5"/>
          <p:cNvSpPr txBox="1"/>
          <p:nvPr/>
        </p:nvSpPr>
        <p:spPr>
          <a:xfrm>
            <a:off x="5410200" y="5941497"/>
            <a:ext cx="2743200" cy="369332"/>
          </a:xfrm>
          <a:prstGeom prst="rect">
            <a:avLst/>
          </a:prstGeom>
          <a:noFill/>
        </p:spPr>
        <p:txBody>
          <a:bodyPr wrap="square" rtlCol="0">
            <a:spAutoFit/>
          </a:bodyPr>
          <a:lstStyle/>
          <a:p>
            <a:r>
              <a:rPr lang="en-US" dirty="0" smtClean="0">
                <a:hlinkClick r:id="rId3"/>
              </a:rPr>
              <a:t>ESRI Data Dictionary</a:t>
            </a:r>
            <a:endParaRPr lang="en-US" dirty="0"/>
          </a:p>
        </p:txBody>
      </p:sp>
    </p:spTree>
    <p:extLst>
      <p:ext uri="{BB962C8B-B14F-4D97-AF65-F5344CB8AC3E}">
        <p14:creationId xmlns:p14="http://schemas.microsoft.com/office/powerpoint/2010/main" val="265839073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Data Models</a:t>
            </a:r>
            <a:endParaRPr lang="en-US" dirty="0"/>
          </a:p>
        </p:txBody>
      </p:sp>
      <p:sp>
        <p:nvSpPr>
          <p:cNvPr id="3" name="Content Placeholder 2"/>
          <p:cNvSpPr>
            <a:spLocks noGrp="1"/>
          </p:cNvSpPr>
          <p:nvPr>
            <p:ph idx="1"/>
          </p:nvPr>
        </p:nvSpPr>
        <p:spPr>
          <a:xfrm>
            <a:off x="457200" y="1600200"/>
            <a:ext cx="3429000" cy="4525963"/>
          </a:xfrm>
        </p:spPr>
        <p:txBody>
          <a:bodyPr/>
          <a:lstStyle/>
          <a:p>
            <a:r>
              <a:rPr lang="en-US" dirty="0"/>
              <a:t> Raster </a:t>
            </a:r>
          </a:p>
          <a:p>
            <a:pPr marL="0" indent="0">
              <a:buNone/>
            </a:pPr>
            <a:r>
              <a:rPr lang="en-US" sz="1800" dirty="0"/>
              <a:t>A spatial data model that defines space as an array of equally sized cells arranged in rows and columns, and composed of single or multiple bands. Each cell contains an attribute value and location coordinates. Unlike a vector structure, which stores coordinates explicitly, raster coordinates are contained in the ordering of the matrix. Groups of cells that share the same value represent the same type of geographic feature. coordinate system</a:t>
            </a:r>
          </a:p>
          <a:p>
            <a:endParaRPr lang="en-US" dirty="0"/>
          </a:p>
        </p:txBody>
      </p:sp>
      <p:pic>
        <p:nvPicPr>
          <p:cNvPr id="4" name="Picture 3" descr="aster"/>
          <p:cNvPicPr/>
          <p:nvPr/>
        </p:nvPicPr>
        <p:blipFill>
          <a:blip r:embed="rId2">
            <a:extLst>
              <a:ext uri="{28A0092B-C50C-407E-A947-70E740481C1C}">
                <a14:useLocalDpi xmlns:a14="http://schemas.microsoft.com/office/drawing/2010/main" val="0"/>
              </a:ext>
            </a:extLst>
          </a:blip>
          <a:srcRect/>
          <a:stretch>
            <a:fillRect/>
          </a:stretch>
        </p:blipFill>
        <p:spPr bwMode="auto">
          <a:xfrm>
            <a:off x="4648200" y="1676400"/>
            <a:ext cx="3806825" cy="4097020"/>
          </a:xfrm>
          <a:prstGeom prst="rect">
            <a:avLst/>
          </a:prstGeom>
          <a:noFill/>
          <a:ln>
            <a:noFill/>
          </a:ln>
        </p:spPr>
      </p:pic>
      <p:sp>
        <p:nvSpPr>
          <p:cNvPr id="5" name="Line 8"/>
          <p:cNvSpPr>
            <a:spLocks noChangeShapeType="1"/>
          </p:cNvSpPr>
          <p:nvPr/>
        </p:nvSpPr>
        <p:spPr bwMode="auto">
          <a:xfrm>
            <a:off x="530225" y="1295400"/>
            <a:ext cx="7924800" cy="0"/>
          </a:xfrm>
          <a:prstGeom prst="line">
            <a:avLst/>
          </a:prstGeom>
          <a:noFill/>
          <a:ln w="76200">
            <a:solidFill>
              <a:srgbClr val="990000"/>
            </a:solidFill>
            <a:round/>
            <a:headEnd/>
            <a:tailEnd/>
          </a:ln>
          <a:effectLst/>
        </p:spPr>
        <p:txBody>
          <a:bodyPr/>
          <a:lstStyle/>
          <a:p>
            <a:endParaRPr lang="en-US"/>
          </a:p>
        </p:txBody>
      </p:sp>
      <p:sp>
        <p:nvSpPr>
          <p:cNvPr id="6" name="TextBox 5"/>
          <p:cNvSpPr txBox="1"/>
          <p:nvPr/>
        </p:nvSpPr>
        <p:spPr>
          <a:xfrm>
            <a:off x="5029200" y="6142953"/>
            <a:ext cx="2223686" cy="369332"/>
          </a:xfrm>
          <a:prstGeom prst="rect">
            <a:avLst/>
          </a:prstGeom>
          <a:noFill/>
        </p:spPr>
        <p:txBody>
          <a:bodyPr wrap="none" rtlCol="0">
            <a:spAutoFit/>
          </a:bodyPr>
          <a:lstStyle/>
          <a:p>
            <a:r>
              <a:rPr lang="en-US" dirty="0" err="1" smtClean="0">
                <a:hlinkClick r:id="rId3"/>
              </a:rPr>
              <a:t>Esir</a:t>
            </a:r>
            <a:r>
              <a:rPr lang="en-US" dirty="0" smtClean="0">
                <a:hlinkClick r:id="rId3"/>
              </a:rPr>
              <a:t> Data Dictionary</a:t>
            </a:r>
            <a:endParaRPr lang="en-US" dirty="0"/>
          </a:p>
        </p:txBody>
      </p:sp>
    </p:spTree>
    <p:extLst>
      <p:ext uri="{BB962C8B-B14F-4D97-AF65-F5344CB8AC3E}">
        <p14:creationId xmlns:p14="http://schemas.microsoft.com/office/powerpoint/2010/main" val="219491499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286"/>
            <a:ext cx="8229600" cy="1143000"/>
          </a:xfrm>
        </p:spPr>
        <p:txBody>
          <a:bodyPr/>
          <a:lstStyle/>
          <a:p>
            <a:r>
              <a:rPr lang="en-US" dirty="0" smtClean="0"/>
              <a:t>GIS Data Considerations</a:t>
            </a:r>
            <a:endParaRPr lang="en-US" dirty="0"/>
          </a:p>
        </p:txBody>
      </p:sp>
      <p:sp>
        <p:nvSpPr>
          <p:cNvPr id="3" name="Content Placeholder 2"/>
          <p:cNvSpPr>
            <a:spLocks noGrp="1"/>
          </p:cNvSpPr>
          <p:nvPr>
            <p:ph idx="1"/>
          </p:nvPr>
        </p:nvSpPr>
        <p:spPr>
          <a:xfrm>
            <a:off x="885092" y="1295400"/>
            <a:ext cx="8229600" cy="4525963"/>
          </a:xfrm>
        </p:spPr>
        <p:txBody>
          <a:bodyPr/>
          <a:lstStyle/>
          <a:p>
            <a:pPr lvl="0"/>
            <a:r>
              <a:rPr lang="en-US" b="1" dirty="0"/>
              <a:t>Geocode</a:t>
            </a:r>
            <a:r>
              <a:rPr lang="en-US" sz="2800" dirty="0" smtClean="0"/>
              <a:t>: A </a:t>
            </a:r>
            <a:r>
              <a:rPr lang="en-US" sz="2800" dirty="0"/>
              <a:t>code representing the location of an object, such as an address, a census tract, a postal code, or </a:t>
            </a:r>
            <a:r>
              <a:rPr lang="en-US" sz="2800" dirty="0" err="1"/>
              <a:t>x,y</a:t>
            </a:r>
            <a:r>
              <a:rPr lang="en-US" sz="2800" dirty="0"/>
              <a:t> coordinates</a:t>
            </a:r>
            <a:r>
              <a:rPr lang="en-US" sz="2800" dirty="0" smtClean="0"/>
              <a:t>. There are tools for geocoding data. </a:t>
            </a:r>
          </a:p>
          <a:p>
            <a:pPr lvl="0"/>
            <a:r>
              <a:rPr lang="en-US" sz="2800" b="1" dirty="0" smtClean="0"/>
              <a:t>Format: </a:t>
            </a:r>
            <a:r>
              <a:rPr lang="en-US" sz="2800" dirty="0" smtClean="0"/>
              <a:t>Data complied in spreadsheet compatible format, generally .csv or .</a:t>
            </a:r>
            <a:r>
              <a:rPr lang="en-US" sz="2800" dirty="0" err="1" smtClean="0"/>
              <a:t>xls</a:t>
            </a:r>
            <a:r>
              <a:rPr lang="en-US" sz="2800" dirty="0"/>
              <a:t>.</a:t>
            </a:r>
            <a:r>
              <a:rPr lang="en-US" sz="2800" dirty="0" smtClean="0"/>
              <a:t> </a:t>
            </a:r>
          </a:p>
          <a:p>
            <a:pPr lvl="0"/>
            <a:r>
              <a:rPr lang="en-US" sz="2800" b="1" dirty="0" smtClean="0"/>
              <a:t>Cells: </a:t>
            </a:r>
            <a:r>
              <a:rPr lang="en-US" sz="2800" dirty="0" smtClean="0"/>
              <a:t>Zip codes require leading zeros that are deleted by Excel unless cell is customized.  </a:t>
            </a:r>
            <a:br>
              <a:rPr lang="en-US" sz="2800" dirty="0" smtClean="0"/>
            </a:br>
            <a:r>
              <a:rPr lang="en-US" sz="2800" dirty="0" smtClean="0"/>
              <a:t>Cell formatting important for numbers. Consider treatment of missing data such as filling in blank cells with zeros. </a:t>
            </a:r>
            <a:endParaRPr lang="en-US" dirty="0"/>
          </a:p>
          <a:p>
            <a:pPr lvl="0"/>
            <a:endParaRPr lang="en-US" dirty="0"/>
          </a:p>
          <a:p>
            <a:pPr marL="0" lvl="0" indent="0">
              <a:buNone/>
            </a:pPr>
            <a:r>
              <a:rPr lang="en-US" altLang="en-US" sz="1800" b="1" dirty="0">
                <a:ea typeface="ＭＳ Ｐゴシック" pitchFamily="34" charset="-128"/>
              </a:rPr>
              <a:t> (</a:t>
            </a:r>
            <a:r>
              <a:rPr lang="en-US" altLang="en-US" sz="1800" b="1" u="sng" dirty="0">
                <a:ea typeface="ＭＳ Ｐゴシック" pitchFamily="34" charset="-128"/>
                <a:hlinkClick r:id="rId2"/>
              </a:rPr>
              <a:t>ArcGIS 10 Help Library</a:t>
            </a:r>
            <a:r>
              <a:rPr lang="en-US" altLang="en-US" sz="1800" b="1" dirty="0">
                <a:ea typeface="ＭＳ Ｐゴシック" pitchFamily="34" charset="-128"/>
              </a:rPr>
              <a:t> </a:t>
            </a:r>
            <a:r>
              <a:rPr lang="en-US" altLang="en-US" sz="1800" b="1" u="sng" dirty="0">
                <a:ea typeface="ＭＳ Ｐゴシック" pitchFamily="34" charset="-128"/>
                <a:hlinkClick r:id="rId3"/>
              </a:rPr>
              <a:t>Fundamentals</a:t>
            </a:r>
            <a:r>
              <a:rPr lang="en-US" altLang="en-US" sz="1800" b="1" u="sng" dirty="0">
                <a:ea typeface="ＭＳ Ｐゴシック" pitchFamily="34" charset="-128"/>
              </a:rPr>
              <a:t>)</a:t>
            </a:r>
            <a:r>
              <a:rPr lang="en-US" altLang="en-US" sz="1800" b="1" dirty="0">
                <a:ea typeface="ＭＳ Ｐゴシック" pitchFamily="34" charset="-128"/>
              </a:rPr>
              <a:t> </a:t>
            </a:r>
            <a:endParaRPr lang="en-US" sz="1800" dirty="0"/>
          </a:p>
          <a:p>
            <a:pPr marL="0" indent="0">
              <a:buNone/>
            </a:pPr>
            <a:endParaRPr lang="en-US" dirty="0"/>
          </a:p>
        </p:txBody>
      </p:sp>
      <p:sp>
        <p:nvSpPr>
          <p:cNvPr id="4" name="Line 8"/>
          <p:cNvSpPr>
            <a:spLocks noChangeShapeType="1"/>
          </p:cNvSpPr>
          <p:nvPr/>
        </p:nvSpPr>
        <p:spPr bwMode="auto">
          <a:xfrm>
            <a:off x="533400" y="1219200"/>
            <a:ext cx="7924800" cy="0"/>
          </a:xfrm>
          <a:prstGeom prst="line">
            <a:avLst/>
          </a:prstGeom>
          <a:noFill/>
          <a:ln w="76200">
            <a:solidFill>
              <a:srgbClr val="990000"/>
            </a:solidFill>
            <a:round/>
            <a:headEnd/>
            <a:tailEnd/>
          </a:ln>
          <a:effectLst/>
        </p:spPr>
        <p:txBody>
          <a:bodyPr/>
          <a:lstStyle/>
          <a:p>
            <a:endParaRPr lang="en-US"/>
          </a:p>
        </p:txBody>
      </p:sp>
    </p:spTree>
    <p:extLst>
      <p:ext uri="{BB962C8B-B14F-4D97-AF65-F5344CB8AC3E}">
        <p14:creationId xmlns:p14="http://schemas.microsoft.com/office/powerpoint/2010/main" val="10230739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dirty="0" smtClean="0"/>
              <a:t>Spatial Information Literacy for Instruction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75594245"/>
              </p:ext>
            </p:extLst>
          </p:nvPr>
        </p:nvGraphicFramePr>
        <p:xfrm>
          <a:off x="1066800" y="2133599"/>
          <a:ext cx="6400800" cy="2585720"/>
        </p:xfrm>
        <a:graphic>
          <a:graphicData uri="http://schemas.openxmlformats.org/drawingml/2006/table">
            <a:tbl>
              <a:tblPr firstRow="1" bandRow="1">
                <a:tableStyleId>{2D5ABB26-0587-4C30-8999-92F81FD0307C}</a:tableStyleId>
              </a:tblPr>
              <a:tblGrid>
                <a:gridCol w="3200400">
                  <a:extLst>
                    <a:ext uri="{9D8B030D-6E8A-4147-A177-3AD203B41FA5}">
                      <a16:colId xmlns="" xmlns:a16="http://schemas.microsoft.com/office/drawing/2014/main" val="20000"/>
                    </a:ext>
                  </a:extLst>
                </a:gridCol>
                <a:gridCol w="3200400">
                  <a:extLst>
                    <a:ext uri="{9D8B030D-6E8A-4147-A177-3AD203B41FA5}">
                      <a16:colId xmlns="" xmlns:a16="http://schemas.microsoft.com/office/drawing/2014/main" val="20001"/>
                    </a:ext>
                  </a:extLst>
                </a:gridCol>
              </a:tblGrid>
              <a:tr h="218440">
                <a:tc>
                  <a:txBody>
                    <a:bodyPr/>
                    <a:lstStyle/>
                    <a:p>
                      <a:r>
                        <a:rPr lang="en-US" b="1" dirty="0" smtClean="0"/>
                        <a:t>SIMPLE</a:t>
                      </a:r>
                      <a:endParaRPr lang="en-US" b="1" dirty="0"/>
                    </a:p>
                  </a:txBody>
                  <a:tcPr/>
                </a:tc>
                <a:tc>
                  <a:txBody>
                    <a:bodyPr/>
                    <a:lstStyle/>
                    <a:p>
                      <a:r>
                        <a:rPr lang="en-US" b="1" dirty="0" smtClean="0"/>
                        <a:t>COMPLEX</a:t>
                      </a:r>
                      <a:endParaRPr lang="en-US" b="1" dirty="0"/>
                    </a:p>
                  </a:txBody>
                  <a:tcPr/>
                </a:tc>
                <a:extLst>
                  <a:ext uri="{0D108BD9-81ED-4DB2-BD59-A6C34878D82A}">
                    <a16:rowId xmlns="" xmlns:a16="http://schemas.microsoft.com/office/drawing/2014/main" val="10000"/>
                  </a:ext>
                </a:extLst>
              </a:tr>
              <a:tr h="370840">
                <a:tc>
                  <a:txBody>
                    <a:bodyPr/>
                    <a:lstStyle/>
                    <a:p>
                      <a:r>
                        <a:rPr lang="en-US" dirty="0" smtClean="0"/>
                        <a:t>Location</a:t>
                      </a:r>
                      <a:endParaRPr lang="en-US" dirty="0"/>
                    </a:p>
                  </a:txBody>
                  <a:tcPr/>
                </a:tc>
                <a:tc>
                  <a:txBody>
                    <a:bodyPr/>
                    <a:lstStyle/>
                    <a:p>
                      <a:r>
                        <a:rPr lang="en-US" dirty="0" smtClean="0"/>
                        <a:t>Distribution</a:t>
                      </a:r>
                      <a:endParaRPr lang="en-US" dirty="0"/>
                    </a:p>
                  </a:txBody>
                  <a:tcPr/>
                </a:tc>
                <a:extLst>
                  <a:ext uri="{0D108BD9-81ED-4DB2-BD59-A6C34878D82A}">
                    <a16:rowId xmlns="" xmlns:a16="http://schemas.microsoft.com/office/drawing/2014/main" val="10001"/>
                  </a:ext>
                </a:extLst>
              </a:tr>
              <a:tr h="370840">
                <a:tc>
                  <a:txBody>
                    <a:bodyPr/>
                    <a:lstStyle/>
                    <a:p>
                      <a:r>
                        <a:rPr lang="en-US" dirty="0" smtClean="0"/>
                        <a:t>Distance</a:t>
                      </a:r>
                    </a:p>
                  </a:txBody>
                  <a:tcPr/>
                </a:tc>
                <a:tc>
                  <a:txBody>
                    <a:bodyPr/>
                    <a:lstStyle/>
                    <a:p>
                      <a:r>
                        <a:rPr lang="en-US" dirty="0" smtClean="0"/>
                        <a:t>Patterns</a:t>
                      </a:r>
                      <a:endParaRPr lang="en-US" dirty="0"/>
                    </a:p>
                  </a:txBody>
                  <a:tcPr/>
                </a:tc>
                <a:extLst>
                  <a:ext uri="{0D108BD9-81ED-4DB2-BD59-A6C34878D82A}">
                    <a16:rowId xmlns="" xmlns:a16="http://schemas.microsoft.com/office/drawing/2014/main" val="10002"/>
                  </a:ext>
                </a:extLst>
              </a:tr>
              <a:tr h="370840">
                <a:tc>
                  <a:txBody>
                    <a:bodyPr/>
                    <a:lstStyle/>
                    <a:p>
                      <a:r>
                        <a:rPr lang="en-US" dirty="0" smtClean="0"/>
                        <a:t>Direction</a:t>
                      </a:r>
                      <a:endParaRPr lang="en-US" dirty="0"/>
                    </a:p>
                  </a:txBody>
                  <a:tcPr/>
                </a:tc>
                <a:tc>
                  <a:txBody>
                    <a:bodyPr/>
                    <a:lstStyle/>
                    <a:p>
                      <a:r>
                        <a:rPr lang="en-US" dirty="0" smtClean="0"/>
                        <a:t>Clustering</a:t>
                      </a:r>
                      <a:endParaRPr lang="en-US" dirty="0"/>
                    </a:p>
                  </a:txBody>
                  <a:tcPr/>
                </a:tc>
                <a:extLst>
                  <a:ext uri="{0D108BD9-81ED-4DB2-BD59-A6C34878D82A}">
                    <a16:rowId xmlns="" xmlns:a16="http://schemas.microsoft.com/office/drawing/2014/main" val="10003"/>
                  </a:ext>
                </a:extLst>
              </a:tr>
              <a:tr h="370840">
                <a:tc>
                  <a:txBody>
                    <a:bodyPr/>
                    <a:lstStyle/>
                    <a:p>
                      <a:r>
                        <a:rPr lang="en-US" dirty="0" smtClean="0"/>
                        <a:t>Boundaries</a:t>
                      </a:r>
                      <a:endParaRPr lang="en-US" dirty="0"/>
                    </a:p>
                  </a:txBody>
                  <a:tcPr/>
                </a:tc>
                <a:tc>
                  <a:txBody>
                    <a:bodyPr/>
                    <a:lstStyle/>
                    <a:p>
                      <a:r>
                        <a:rPr lang="en-US" dirty="0" smtClean="0"/>
                        <a:t>Density</a:t>
                      </a:r>
                      <a:endParaRPr lang="en-US" dirty="0"/>
                    </a:p>
                  </a:txBody>
                  <a:tcPr/>
                </a:tc>
                <a:extLst>
                  <a:ext uri="{0D108BD9-81ED-4DB2-BD59-A6C34878D82A}">
                    <a16:rowId xmlns="" xmlns:a16="http://schemas.microsoft.com/office/drawing/2014/main" val="10004"/>
                  </a:ext>
                </a:extLst>
              </a:tr>
              <a:tr h="360681">
                <a:tc>
                  <a:txBody>
                    <a:bodyPr/>
                    <a:lstStyle/>
                    <a:p>
                      <a:r>
                        <a:rPr lang="en-US" dirty="0" smtClean="0"/>
                        <a:t>Shapes </a:t>
                      </a:r>
                      <a:endParaRPr lang="en-US" dirty="0"/>
                    </a:p>
                  </a:txBody>
                  <a:tcPr/>
                </a:tc>
                <a:tc>
                  <a:txBody>
                    <a:bodyPr/>
                    <a:lstStyle/>
                    <a:p>
                      <a:r>
                        <a:rPr lang="en-US" dirty="0" smtClean="0"/>
                        <a:t>Buffer</a:t>
                      </a:r>
                      <a:endParaRPr lang="en-US" dirty="0"/>
                    </a:p>
                  </a:txBody>
                  <a:tcPr/>
                </a:tc>
                <a:extLst>
                  <a:ext uri="{0D108BD9-81ED-4DB2-BD59-A6C34878D82A}">
                    <a16:rowId xmlns="" xmlns:a16="http://schemas.microsoft.com/office/drawing/2014/main" val="10005"/>
                  </a:ext>
                </a:extLst>
              </a:tr>
              <a:tr h="370840">
                <a:tc>
                  <a:txBody>
                    <a:bodyPr/>
                    <a:lstStyle/>
                    <a:p>
                      <a:r>
                        <a:rPr lang="en-US" dirty="0" smtClean="0"/>
                        <a:t>Symbols</a:t>
                      </a:r>
                      <a:endParaRPr lang="en-US" dirty="0"/>
                    </a:p>
                  </a:txBody>
                  <a:tcPr/>
                </a:tc>
                <a:tc>
                  <a:txBody>
                    <a:bodyPr/>
                    <a:lstStyle/>
                    <a:p>
                      <a:r>
                        <a:rPr lang="en-US" dirty="0" smtClean="0"/>
                        <a:t>Scale</a:t>
                      </a:r>
                      <a:endParaRPr lang="en-US" dirty="0"/>
                    </a:p>
                  </a:txBody>
                  <a:tcPr/>
                </a:tc>
                <a:extLst>
                  <a:ext uri="{0D108BD9-81ED-4DB2-BD59-A6C34878D82A}">
                    <a16:rowId xmlns="" xmlns:a16="http://schemas.microsoft.com/office/drawing/2014/main" val="10006"/>
                  </a:ext>
                </a:extLst>
              </a:tr>
            </a:tbl>
          </a:graphicData>
        </a:graphic>
      </p:graphicFrame>
      <p:sp>
        <p:nvSpPr>
          <p:cNvPr id="5" name="Line 8"/>
          <p:cNvSpPr>
            <a:spLocks noChangeShapeType="1"/>
          </p:cNvSpPr>
          <p:nvPr/>
        </p:nvSpPr>
        <p:spPr bwMode="auto">
          <a:xfrm>
            <a:off x="457200" y="1752600"/>
            <a:ext cx="7924800" cy="0"/>
          </a:xfrm>
          <a:prstGeom prst="line">
            <a:avLst/>
          </a:prstGeom>
          <a:noFill/>
          <a:ln w="76200">
            <a:solidFill>
              <a:srgbClr val="990000"/>
            </a:solidFill>
            <a:round/>
            <a:headEnd/>
            <a:tailEnd/>
          </a:ln>
          <a:effectLst/>
        </p:spPr>
        <p:txBody>
          <a:bodyPr/>
          <a:lstStyle/>
          <a:p>
            <a:endParaRPr lang="en-US"/>
          </a:p>
        </p:txBody>
      </p:sp>
      <p:sp>
        <p:nvSpPr>
          <p:cNvPr id="3" name="TextBox 2"/>
          <p:cNvSpPr txBox="1"/>
          <p:nvPr/>
        </p:nvSpPr>
        <p:spPr>
          <a:xfrm>
            <a:off x="4572000" y="5638800"/>
            <a:ext cx="4495800" cy="830997"/>
          </a:xfrm>
          <a:prstGeom prst="rect">
            <a:avLst/>
          </a:prstGeom>
          <a:noFill/>
        </p:spPr>
        <p:txBody>
          <a:bodyPr wrap="square" rtlCol="0">
            <a:spAutoFit/>
          </a:bodyPr>
          <a:lstStyle/>
          <a:p>
            <a:r>
              <a:rPr lang="en-US" sz="1200" smtClean="0"/>
              <a:t>Adapted  </a:t>
            </a:r>
            <a:r>
              <a:rPr lang="en-US" sz="1200" dirty="0"/>
              <a:t>From: </a:t>
            </a:r>
            <a:r>
              <a:rPr lang="en-US" sz="1200" dirty="0" err="1"/>
              <a:t>Golledge</a:t>
            </a:r>
            <a:r>
              <a:rPr lang="en-US" sz="1200" dirty="0"/>
              <a:t>, et al 2008 / adapted by Jo &amp; </a:t>
            </a:r>
            <a:r>
              <a:rPr lang="en-US" sz="1200" dirty="0" err="1"/>
              <a:t>Bednarz</a:t>
            </a:r>
            <a:r>
              <a:rPr lang="en-US" sz="1200" dirty="0"/>
              <a:t>, 2009 / Frameworks Table1 in Mohan and Mohan (2013) Spatial Thinking About Maps: Development of Concepts and Skills Across the Early Years and from Sinton (2011) </a:t>
            </a:r>
          </a:p>
        </p:txBody>
      </p:sp>
    </p:spTree>
    <p:extLst>
      <p:ext uri="{BB962C8B-B14F-4D97-AF65-F5344CB8AC3E}">
        <p14:creationId xmlns:p14="http://schemas.microsoft.com/office/powerpoint/2010/main" val="160639490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456" y="152400"/>
            <a:ext cx="8229600" cy="990600"/>
          </a:xfrm>
        </p:spPr>
        <p:txBody>
          <a:bodyPr/>
          <a:lstStyle/>
          <a:p>
            <a:r>
              <a:rPr lang="en-US" dirty="0" smtClean="0"/>
              <a:t>GIS Software</a:t>
            </a:r>
            <a:endParaRPr lang="en-US" dirty="0"/>
          </a:p>
        </p:txBody>
      </p:sp>
      <p:sp>
        <p:nvSpPr>
          <p:cNvPr id="3" name="Content Placeholder 2"/>
          <p:cNvSpPr>
            <a:spLocks noGrp="1"/>
          </p:cNvSpPr>
          <p:nvPr>
            <p:ph idx="1"/>
          </p:nvPr>
        </p:nvSpPr>
        <p:spPr>
          <a:xfrm>
            <a:off x="419456" y="1300480"/>
            <a:ext cx="8229600" cy="4525963"/>
          </a:xfrm>
        </p:spPr>
        <p:txBody>
          <a:bodyPr/>
          <a:lstStyle/>
          <a:p>
            <a:r>
              <a:rPr lang="en-US" dirty="0" smtClean="0"/>
              <a:t>Licensed GIS software at Boston College</a:t>
            </a:r>
          </a:p>
          <a:p>
            <a:pPr marL="0" indent="0">
              <a:buNone/>
            </a:pPr>
            <a:r>
              <a:rPr lang="en-US" sz="2800" dirty="0" smtClean="0"/>
              <a:t>ArcGIS</a:t>
            </a:r>
          </a:p>
          <a:p>
            <a:r>
              <a:rPr lang="en-US" sz="2000" dirty="0" smtClean="0"/>
              <a:t>Available in locations across campus including O’Neill Library and department labs. May be installed on laptops, but Mac platforms require Bootcamp to run Windows.</a:t>
            </a:r>
          </a:p>
          <a:p>
            <a:r>
              <a:rPr lang="en-US" sz="2000" dirty="0" smtClean="0"/>
              <a:t>Also available on local server at bcapps.bc.edu </a:t>
            </a:r>
          </a:p>
          <a:p>
            <a:pPr marL="0" indent="0">
              <a:buNone/>
            </a:pPr>
            <a:r>
              <a:rPr lang="en-US" sz="2400" dirty="0" smtClean="0"/>
              <a:t>Contact :Constantin Andronache </a:t>
            </a:r>
            <a:r>
              <a:rPr lang="en-US" sz="2400" dirty="0" smtClean="0">
                <a:hlinkClick r:id="rId2"/>
              </a:rPr>
              <a:t>constantin.andronache@bc.edu</a:t>
            </a:r>
            <a:r>
              <a:rPr lang="en-US" sz="2400" dirty="0" smtClean="0"/>
              <a:t> </a:t>
            </a:r>
          </a:p>
          <a:p>
            <a:pPr marL="0" indent="0">
              <a:buNone/>
            </a:pPr>
            <a:r>
              <a:rPr lang="en-US" sz="2800" dirty="0" smtClean="0"/>
              <a:t>QGIS</a:t>
            </a:r>
          </a:p>
          <a:p>
            <a:pPr marL="0" indent="0">
              <a:buNone/>
            </a:pPr>
            <a:r>
              <a:rPr lang="en-US" sz="2000" dirty="0" smtClean="0"/>
              <a:t>Available for free download (see </a:t>
            </a:r>
            <a:r>
              <a:rPr lang="en-US" sz="2000" dirty="0" err="1" smtClean="0"/>
              <a:t>GitHub</a:t>
            </a:r>
            <a:r>
              <a:rPr lang="en-US" sz="2000" dirty="0" smtClean="0"/>
              <a:t> instructions)  and also in Digital Studio on the second floor of O’Neill. </a:t>
            </a:r>
            <a:endParaRPr lang="en-US" sz="2000" dirty="0"/>
          </a:p>
        </p:txBody>
      </p:sp>
      <p:sp>
        <p:nvSpPr>
          <p:cNvPr id="5" name="Line 8"/>
          <p:cNvSpPr>
            <a:spLocks noChangeShapeType="1"/>
          </p:cNvSpPr>
          <p:nvPr/>
        </p:nvSpPr>
        <p:spPr bwMode="auto">
          <a:xfrm>
            <a:off x="533400" y="1143000"/>
            <a:ext cx="7924800" cy="0"/>
          </a:xfrm>
          <a:prstGeom prst="line">
            <a:avLst/>
          </a:prstGeom>
          <a:noFill/>
          <a:ln w="76200">
            <a:solidFill>
              <a:srgbClr val="990000"/>
            </a:solidFill>
            <a:round/>
            <a:headEnd/>
            <a:tailEnd/>
          </a:ln>
          <a:effectLst/>
        </p:spPr>
        <p:txBody>
          <a:bodyPr/>
          <a:lstStyle/>
          <a:p>
            <a:endParaRPr lang="en-US"/>
          </a:p>
        </p:txBody>
      </p:sp>
    </p:spTree>
    <p:extLst>
      <p:ext uri="{BB962C8B-B14F-4D97-AF65-F5344CB8AC3E}">
        <p14:creationId xmlns:p14="http://schemas.microsoft.com/office/powerpoint/2010/main" val="400640446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ctrTitle"/>
          </p:nvPr>
        </p:nvSpPr>
        <p:spPr>
          <a:xfrm>
            <a:off x="1219200" y="152400"/>
            <a:ext cx="7772400" cy="838200"/>
          </a:xfrm>
        </p:spPr>
        <p:txBody>
          <a:bodyPr/>
          <a:lstStyle/>
          <a:p>
            <a:r>
              <a:rPr lang="en-US" b="1" dirty="0" smtClean="0"/>
              <a:t>GIS Resources</a:t>
            </a:r>
            <a:endParaRPr lang="en-US" b="1" dirty="0"/>
          </a:p>
        </p:txBody>
      </p:sp>
      <p:sp>
        <p:nvSpPr>
          <p:cNvPr id="40965" name="Line 5"/>
          <p:cNvSpPr>
            <a:spLocks noChangeShapeType="1"/>
          </p:cNvSpPr>
          <p:nvPr/>
        </p:nvSpPr>
        <p:spPr bwMode="auto">
          <a:xfrm>
            <a:off x="457200" y="1219200"/>
            <a:ext cx="7924800" cy="0"/>
          </a:xfrm>
          <a:prstGeom prst="line">
            <a:avLst/>
          </a:prstGeom>
          <a:noFill/>
          <a:ln w="76200">
            <a:solidFill>
              <a:srgbClr val="990000"/>
            </a:solidFill>
            <a:round/>
            <a:headEnd/>
            <a:tailEnd/>
          </a:ln>
          <a:effectLst/>
        </p:spPr>
        <p:txBody>
          <a:bodyPr/>
          <a:lstStyle/>
          <a:p>
            <a:endParaRPr lang="en-US"/>
          </a:p>
        </p:txBody>
      </p:sp>
      <p:sp>
        <p:nvSpPr>
          <p:cNvPr id="40966" name="Rectangle 6"/>
          <p:cNvSpPr>
            <a:spLocks noChangeArrowheads="1"/>
          </p:cNvSpPr>
          <p:nvPr/>
        </p:nvSpPr>
        <p:spPr bwMode="auto">
          <a:xfrm>
            <a:off x="0" y="4343400"/>
            <a:ext cx="9144000" cy="366713"/>
          </a:xfrm>
          <a:prstGeom prst="rect">
            <a:avLst/>
          </a:prstGeom>
          <a:noFill/>
          <a:ln w="9525">
            <a:noFill/>
            <a:miter lim="800000"/>
            <a:headEnd/>
            <a:tailEnd/>
          </a:ln>
          <a:effectLst/>
        </p:spPr>
        <p:txBody>
          <a:bodyPr anchor="ctr">
            <a:spAutoFit/>
          </a:bodyPr>
          <a:lstStyle/>
          <a:p>
            <a:endParaRPr lang="en-US"/>
          </a:p>
        </p:txBody>
      </p:sp>
      <p:sp>
        <p:nvSpPr>
          <p:cNvPr id="40967" name="Text Box 7"/>
          <p:cNvSpPr txBox="1">
            <a:spLocks noChangeArrowheads="1"/>
          </p:cNvSpPr>
          <p:nvPr/>
        </p:nvSpPr>
        <p:spPr bwMode="auto">
          <a:xfrm rot="10796445" flipV="1">
            <a:off x="191" y="5609810"/>
            <a:ext cx="3125788" cy="369332"/>
          </a:xfrm>
          <a:prstGeom prst="rect">
            <a:avLst/>
          </a:prstGeom>
          <a:noFill/>
          <a:ln w="9525">
            <a:noFill/>
            <a:miter lim="800000"/>
            <a:headEnd/>
            <a:tailEnd/>
          </a:ln>
          <a:effectLst/>
        </p:spPr>
        <p:txBody>
          <a:bodyPr wrap="square">
            <a:spAutoFit/>
          </a:bodyPr>
          <a:lstStyle/>
          <a:p>
            <a:r>
              <a:rPr lang="en-US" dirty="0" smtClean="0">
                <a:hlinkClick r:id="rId2"/>
              </a:rPr>
              <a:t>http://libguides.bc.edu/gis</a:t>
            </a:r>
            <a:endParaRPr lang="en-US" dirty="0"/>
          </a:p>
        </p:txBody>
      </p:sp>
      <p:sp>
        <p:nvSpPr>
          <p:cNvPr id="40968" name="Text Box 8"/>
          <p:cNvSpPr txBox="1">
            <a:spLocks noChangeArrowheads="1"/>
          </p:cNvSpPr>
          <p:nvPr/>
        </p:nvSpPr>
        <p:spPr bwMode="auto">
          <a:xfrm>
            <a:off x="152400" y="1828800"/>
            <a:ext cx="2743200" cy="3514725"/>
          </a:xfrm>
          <a:prstGeom prst="rect">
            <a:avLst/>
          </a:prstGeom>
          <a:noFill/>
          <a:ln w="9525">
            <a:noFill/>
            <a:miter lim="800000"/>
            <a:headEnd/>
            <a:tailEnd/>
          </a:ln>
          <a:effectLst/>
        </p:spPr>
        <p:txBody>
          <a:bodyPr>
            <a:spAutoFit/>
          </a:bodyPr>
          <a:lstStyle/>
          <a:p>
            <a:r>
              <a:rPr lang="en-US" sz="1600" dirty="0"/>
              <a:t>Boston College has purchased GIS data, primarily Census and Business Data.</a:t>
            </a:r>
          </a:p>
          <a:p>
            <a:endParaRPr lang="en-US" sz="1600" dirty="0"/>
          </a:p>
          <a:p>
            <a:r>
              <a:rPr lang="en-US" sz="1600" dirty="0"/>
              <a:t>Many government agencies and research organizations, such as </a:t>
            </a:r>
            <a:r>
              <a:rPr lang="en-US" sz="1600" dirty="0" err="1"/>
              <a:t>MassGIS</a:t>
            </a:r>
            <a:r>
              <a:rPr lang="en-US" sz="1600" dirty="0"/>
              <a:t>, provide free access to government images and data.</a:t>
            </a:r>
          </a:p>
          <a:p>
            <a:r>
              <a:rPr lang="en-US" sz="1600" dirty="0"/>
              <a:t> </a:t>
            </a:r>
          </a:p>
          <a:p>
            <a:r>
              <a:rPr lang="en-US" sz="1600" dirty="0"/>
              <a:t>Other government agencies and commercial sites offer free mapping interfaces.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2117281"/>
            <a:ext cx="5943600" cy="2838053"/>
          </a:xfrm>
          <a:prstGeom prst="rect">
            <a:avLst/>
          </a:prstGeom>
        </p:spPr>
      </p:pic>
      <p:sp>
        <p:nvSpPr>
          <p:cNvPr id="4" name="Subtitle 3"/>
          <p:cNvSpPr>
            <a:spLocks noGrp="1"/>
          </p:cNvSpPr>
          <p:nvPr>
            <p:ph type="subTitle" idx="1"/>
          </p:nvPr>
        </p:nvSpPr>
        <p:spPr/>
        <p:txBody>
          <a:bodyPr/>
          <a:lstStyle/>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dirty="0" smtClean="0"/>
              <a:t>GIS </a:t>
            </a:r>
            <a:r>
              <a:rPr lang="en-US" dirty="0"/>
              <a:t>Mapping Contest!</a:t>
            </a:r>
          </a:p>
        </p:txBody>
      </p:sp>
      <p:sp>
        <p:nvSpPr>
          <p:cNvPr id="44035" name="Rectangle 3"/>
          <p:cNvSpPr>
            <a:spLocks noGrp="1" noChangeArrowheads="1"/>
          </p:cNvSpPr>
          <p:nvPr>
            <p:ph type="body" idx="1"/>
          </p:nvPr>
        </p:nvSpPr>
        <p:spPr/>
        <p:txBody>
          <a:bodyPr/>
          <a:lstStyle/>
          <a:p>
            <a:pPr marL="0" indent="0">
              <a:lnSpc>
                <a:spcPct val="80000"/>
              </a:lnSpc>
              <a:buNone/>
            </a:pPr>
            <a:r>
              <a:rPr lang="en-US" sz="2800" dirty="0"/>
              <a:t>Students are invited to present their GIS Mapping work as part of a campus-wide celebration of geospatial research at Boston College. </a:t>
            </a:r>
            <a:endParaRPr lang="en-US" sz="2800" dirty="0" smtClean="0"/>
          </a:p>
          <a:p>
            <a:pPr marL="0" indent="0">
              <a:lnSpc>
                <a:spcPct val="80000"/>
              </a:lnSpc>
              <a:buNone/>
            </a:pPr>
            <a:r>
              <a:rPr lang="en-US" sz="2800" dirty="0" smtClean="0"/>
              <a:t>Spring 2019</a:t>
            </a:r>
          </a:p>
          <a:p>
            <a:pPr marL="0" indent="0">
              <a:lnSpc>
                <a:spcPct val="80000"/>
              </a:lnSpc>
              <a:buNone/>
            </a:pPr>
            <a:endParaRPr lang="en-US" sz="2800" dirty="0"/>
          </a:p>
          <a:p>
            <a:pPr marL="0" indent="0">
              <a:lnSpc>
                <a:spcPct val="80000"/>
              </a:lnSpc>
              <a:buNone/>
            </a:pPr>
            <a:r>
              <a:rPr lang="en-US" sz="2800" dirty="0" smtClean="0"/>
              <a:t>Contest details will be at this </a:t>
            </a:r>
            <a:r>
              <a:rPr lang="en-US" sz="2800" dirty="0" err="1" smtClean="0"/>
              <a:t>url</a:t>
            </a:r>
            <a:r>
              <a:rPr lang="en-US" sz="2800" dirty="0" smtClean="0"/>
              <a:t> in the Fall: </a:t>
            </a:r>
            <a:br>
              <a:rPr lang="en-US" sz="2800" dirty="0" smtClean="0"/>
            </a:br>
            <a:endParaRPr lang="en-US" sz="2800" dirty="0" smtClean="0"/>
          </a:p>
          <a:p>
            <a:pPr marL="0" indent="0">
              <a:lnSpc>
                <a:spcPct val="80000"/>
              </a:lnSpc>
              <a:buNone/>
            </a:pPr>
            <a:r>
              <a:rPr lang="en-US" sz="2800" dirty="0">
                <a:hlinkClick r:id="rId2"/>
              </a:rPr>
              <a:t>https://</a:t>
            </a:r>
            <a:r>
              <a:rPr lang="en-US" sz="2800" dirty="0" smtClean="0">
                <a:hlinkClick r:id="rId2"/>
              </a:rPr>
              <a:t>libguides.bc.edu/gis/contestinfo</a:t>
            </a:r>
            <a:endParaRPr lang="en-US" sz="2800" dirty="0" smtClean="0"/>
          </a:p>
          <a:p>
            <a:pPr marL="0" indent="0">
              <a:lnSpc>
                <a:spcPct val="80000"/>
              </a:lnSpc>
              <a:buNone/>
            </a:pPr>
            <a:endParaRPr lang="en-US" sz="2800" dirty="0"/>
          </a:p>
          <a:p>
            <a:pPr marL="0" indent="0">
              <a:lnSpc>
                <a:spcPct val="80000"/>
              </a:lnSpc>
              <a:buNone/>
            </a:pPr>
            <a:r>
              <a:rPr lang="en-US" sz="2800" dirty="0" smtClean="0"/>
              <a:t>Please encourage your students to participate!</a:t>
            </a:r>
            <a:endParaRPr lang="en-US" sz="2800" dirty="0"/>
          </a:p>
        </p:txBody>
      </p:sp>
      <p:sp>
        <p:nvSpPr>
          <p:cNvPr id="4" name="Line 8"/>
          <p:cNvSpPr>
            <a:spLocks noChangeShapeType="1"/>
          </p:cNvSpPr>
          <p:nvPr/>
        </p:nvSpPr>
        <p:spPr bwMode="auto">
          <a:xfrm>
            <a:off x="457200" y="1371600"/>
            <a:ext cx="7924800" cy="0"/>
          </a:xfrm>
          <a:prstGeom prst="line">
            <a:avLst/>
          </a:prstGeom>
          <a:noFill/>
          <a:ln w="76200">
            <a:solidFill>
              <a:srgbClr val="990000"/>
            </a:solidFill>
            <a:round/>
            <a:headEnd/>
            <a:tailEnd/>
          </a:ln>
          <a:effectLst/>
        </p:spPr>
        <p:txBody>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type="subTitle" idx="1"/>
          </p:nvPr>
        </p:nvSpPr>
        <p:spPr>
          <a:xfrm>
            <a:off x="304800" y="1524000"/>
            <a:ext cx="4495800" cy="4724400"/>
          </a:xfrm>
        </p:spPr>
        <p:txBody>
          <a:bodyPr/>
          <a:lstStyle/>
          <a:p>
            <a:r>
              <a:rPr lang="en-US" sz="1800" b="1" dirty="0"/>
              <a:t>Geographic Information System (</a:t>
            </a:r>
            <a:r>
              <a:rPr lang="en-US" sz="1800" b="1" dirty="0" smtClean="0"/>
              <a:t>GIS) is </a:t>
            </a:r>
            <a:r>
              <a:rPr lang="en-US" sz="1800" b="1" dirty="0"/>
              <a:t>a software tool  used  </a:t>
            </a:r>
            <a:r>
              <a:rPr lang="en-US" sz="1800" b="1" dirty="0" smtClean="0"/>
              <a:t>to:</a:t>
            </a:r>
            <a:br>
              <a:rPr lang="en-US" sz="1800" b="1" dirty="0" smtClean="0"/>
            </a:br>
            <a:r>
              <a:rPr lang="en-US" sz="1800" b="1" dirty="0" smtClean="0"/>
              <a:t>Visualize</a:t>
            </a:r>
            <a:endParaRPr lang="en-US" sz="1800" b="1" dirty="0"/>
          </a:p>
          <a:p>
            <a:r>
              <a:rPr lang="en-US" sz="1800" b="1" dirty="0"/>
              <a:t>Question</a:t>
            </a:r>
          </a:p>
          <a:p>
            <a:r>
              <a:rPr lang="en-US" sz="1800" b="1" dirty="0" smtClean="0"/>
              <a:t>Analyze</a:t>
            </a:r>
            <a:br>
              <a:rPr lang="en-US" sz="1800" b="1" dirty="0" smtClean="0"/>
            </a:br>
            <a:r>
              <a:rPr lang="en-US" sz="1800" b="1" dirty="0" smtClean="0"/>
              <a:t>Interpret </a:t>
            </a:r>
            <a:r>
              <a:rPr lang="en-US" sz="1800" b="1" dirty="0"/>
              <a:t>data to understand relationships, patterns, and trends</a:t>
            </a:r>
            <a:r>
              <a:rPr lang="en-US" sz="1800" b="1" dirty="0" smtClean="0"/>
              <a:t>.</a:t>
            </a:r>
          </a:p>
          <a:p>
            <a:endParaRPr lang="en-US" sz="1800" b="1" dirty="0" smtClean="0"/>
          </a:p>
          <a:p>
            <a:r>
              <a:rPr lang="en-US" sz="1800" b="1" dirty="0" smtClean="0"/>
              <a:t>Thinking Spatially</a:t>
            </a:r>
            <a:r>
              <a:rPr lang="en-US" sz="1800" dirty="0"/>
              <a:t/>
            </a:r>
            <a:br>
              <a:rPr lang="en-US" sz="1800" dirty="0"/>
            </a:br>
            <a:r>
              <a:rPr lang="en-US" sz="1600" dirty="0"/>
              <a:t>“It's really combining the idea of </a:t>
            </a:r>
            <a:r>
              <a:rPr lang="en-US" sz="1600" b="1" dirty="0"/>
              <a:t>where</a:t>
            </a:r>
            <a:r>
              <a:rPr lang="en-US" sz="1600" dirty="0"/>
              <a:t> things are and </a:t>
            </a:r>
            <a:r>
              <a:rPr lang="en-US" sz="1600" b="1" dirty="0"/>
              <a:t>why</a:t>
            </a:r>
            <a:r>
              <a:rPr lang="en-US" sz="1600" dirty="0"/>
              <a:t> they're there, so the spatial component, with the art. And it's really about </a:t>
            </a:r>
            <a:r>
              <a:rPr lang="en-US" sz="1600" b="1" dirty="0"/>
              <a:t>communication</a:t>
            </a:r>
            <a:r>
              <a:rPr lang="en-US" sz="1600" dirty="0"/>
              <a:t>, so finding a way to communicate those spatial phenomena in a way that resonates with people and better helps them understand. </a:t>
            </a:r>
            <a:r>
              <a:rPr lang="en-US" sz="1600" dirty="0" smtClean="0"/>
              <a:t>“</a:t>
            </a:r>
            <a:r>
              <a:rPr lang="en-US" sz="1600" dirty="0"/>
              <a:t>Edie Punt </a:t>
            </a:r>
          </a:p>
          <a:p>
            <a:r>
              <a:rPr lang="en-US" sz="1600" dirty="0" smtClean="0"/>
              <a:t> ESRI </a:t>
            </a:r>
            <a:endParaRPr lang="en-US" sz="1600" dirty="0"/>
          </a:p>
          <a:p>
            <a:pPr>
              <a:lnSpc>
                <a:spcPct val="80000"/>
              </a:lnSpc>
            </a:pPr>
            <a:r>
              <a:rPr lang="en-US" sz="1600" dirty="0" smtClean="0">
                <a:hlinkClick r:id="rId2"/>
              </a:rPr>
              <a:t> </a:t>
            </a:r>
            <a:endParaRPr lang="en-US" sz="1600" dirty="0"/>
          </a:p>
        </p:txBody>
      </p:sp>
      <p:sp>
        <p:nvSpPr>
          <p:cNvPr id="16389" name="Line 5"/>
          <p:cNvSpPr>
            <a:spLocks noChangeShapeType="1"/>
          </p:cNvSpPr>
          <p:nvPr/>
        </p:nvSpPr>
        <p:spPr bwMode="auto">
          <a:xfrm>
            <a:off x="457200" y="1371600"/>
            <a:ext cx="7924800" cy="0"/>
          </a:xfrm>
          <a:prstGeom prst="line">
            <a:avLst/>
          </a:prstGeom>
          <a:noFill/>
          <a:ln w="76200">
            <a:solidFill>
              <a:srgbClr val="990000"/>
            </a:solidFill>
            <a:round/>
            <a:headEnd/>
            <a:tailEnd/>
          </a:ln>
          <a:effectLst/>
        </p:spPr>
        <p:txBody>
          <a:bodyPr/>
          <a:lstStyle/>
          <a:p>
            <a:endParaRPr lang="en-US"/>
          </a:p>
        </p:txBody>
      </p:sp>
      <p:sp>
        <p:nvSpPr>
          <p:cNvPr id="16390" name="Rectangle 6"/>
          <p:cNvSpPr>
            <a:spLocks noGrp="1" noChangeArrowheads="1"/>
          </p:cNvSpPr>
          <p:nvPr>
            <p:ph type="ctrTitle"/>
          </p:nvPr>
        </p:nvSpPr>
        <p:spPr>
          <a:xfrm>
            <a:off x="838200" y="152400"/>
            <a:ext cx="7772400" cy="1466850"/>
          </a:xfrm>
        </p:spPr>
        <p:txBody>
          <a:bodyPr/>
          <a:lstStyle/>
          <a:p>
            <a:r>
              <a:rPr lang="en-US" dirty="0"/>
              <a:t>What is GIS?</a:t>
            </a:r>
          </a:p>
        </p:txBody>
      </p:sp>
      <p:grpSp>
        <p:nvGrpSpPr>
          <p:cNvPr id="16391" name="Group 7"/>
          <p:cNvGrpSpPr>
            <a:grpSpLocks/>
          </p:cNvGrpSpPr>
          <p:nvPr/>
        </p:nvGrpSpPr>
        <p:grpSpPr bwMode="auto">
          <a:xfrm>
            <a:off x="4953000" y="1676400"/>
            <a:ext cx="3733800" cy="4724400"/>
            <a:chOff x="3072" y="912"/>
            <a:chExt cx="2448" cy="3216"/>
          </a:xfrm>
        </p:grpSpPr>
        <p:sp>
          <p:nvSpPr>
            <p:cNvPr id="16392" name="Rectangle 8"/>
            <p:cNvSpPr>
              <a:spLocks noChangeArrowheads="1"/>
            </p:cNvSpPr>
            <p:nvPr/>
          </p:nvSpPr>
          <p:spPr bwMode="auto">
            <a:xfrm>
              <a:off x="3072" y="912"/>
              <a:ext cx="2448" cy="3216"/>
            </a:xfrm>
            <a:prstGeom prst="rect">
              <a:avLst/>
            </a:prstGeom>
            <a:solidFill>
              <a:srgbClr val="FFFFFF"/>
            </a:solidFill>
            <a:ln w="12700">
              <a:solidFill>
                <a:schemeClr val="tx1"/>
              </a:solidFill>
              <a:miter lim="800000"/>
              <a:headEnd type="none" w="sm" len="sm"/>
              <a:tailEnd type="none" w="sm" len="sm"/>
            </a:ln>
            <a:effectLst/>
          </p:spPr>
          <p:txBody>
            <a:bodyPr wrap="none" anchor="ctr"/>
            <a:lstStyle/>
            <a:p>
              <a:endParaRPr lang="en-US"/>
            </a:p>
          </p:txBody>
        </p:sp>
        <p:pic>
          <p:nvPicPr>
            <p:cNvPr id="16393" name="Picture 9" descr="gisworks"/>
            <p:cNvPicPr>
              <a:picLocks noChangeAspect="1" noChangeArrowheads="1"/>
            </p:cNvPicPr>
            <p:nvPr/>
          </p:nvPicPr>
          <p:blipFill>
            <a:blip r:embed="rId3" cstate="print"/>
            <a:srcRect/>
            <a:stretch>
              <a:fillRect/>
            </a:stretch>
          </p:blipFill>
          <p:spPr bwMode="auto">
            <a:xfrm>
              <a:off x="3174" y="1008"/>
              <a:ext cx="2298" cy="3120"/>
            </a:xfrm>
            <a:prstGeom prst="rect">
              <a:avLst/>
            </a:prstGeom>
            <a:noFill/>
          </p:spPr>
        </p:pic>
      </p:grpSp>
      <p:sp>
        <p:nvSpPr>
          <p:cNvPr id="2" name="TextBox 1"/>
          <p:cNvSpPr txBox="1"/>
          <p:nvPr/>
        </p:nvSpPr>
        <p:spPr>
          <a:xfrm>
            <a:off x="3886200" y="6541827"/>
            <a:ext cx="5004447" cy="276999"/>
          </a:xfrm>
          <a:prstGeom prst="rect">
            <a:avLst/>
          </a:prstGeom>
          <a:noFill/>
        </p:spPr>
        <p:txBody>
          <a:bodyPr wrap="none" rtlCol="0">
            <a:spAutoFit/>
          </a:bodyPr>
          <a:lstStyle/>
          <a:p>
            <a:r>
              <a:rPr lang="en-US" sz="1200" dirty="0" smtClean="0">
                <a:hlinkClick r:id="rId4"/>
              </a:rPr>
              <a:t>Source: http</a:t>
            </a:r>
            <a:r>
              <a:rPr lang="en-US" sz="1200" dirty="0">
                <a:hlinkClick r:id="rId4"/>
              </a:rPr>
              <a:t>://www.coastalwiki.org/wiki/File:GISdefinition.jpg#filehistory</a:t>
            </a:r>
            <a:endParaRPr lang="en-US" sz="1200" dirty="0"/>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371600"/>
          </a:xfrm>
        </p:spPr>
        <p:txBody>
          <a:bodyPr/>
          <a:lstStyle/>
          <a:p>
            <a:r>
              <a:rPr lang="en-US" dirty="0" smtClean="0"/>
              <a:t>Applications: Social Sciences </a:t>
            </a:r>
            <a:endParaRPr lang="en-US" dirty="0"/>
          </a:p>
        </p:txBody>
      </p:sp>
      <p:sp>
        <p:nvSpPr>
          <p:cNvPr id="3" name="Content Placeholder 2"/>
          <p:cNvSpPr>
            <a:spLocks noGrp="1"/>
          </p:cNvSpPr>
          <p:nvPr>
            <p:ph idx="1"/>
          </p:nvPr>
        </p:nvSpPr>
        <p:spPr>
          <a:xfrm>
            <a:off x="457200" y="981745"/>
            <a:ext cx="8229600" cy="914399"/>
          </a:xfrm>
        </p:spPr>
        <p:txBody>
          <a:bodyPr/>
          <a:lstStyle/>
          <a:p>
            <a:pPr marL="0" indent="0">
              <a:buNone/>
            </a:pPr>
            <a:r>
              <a:rPr lang="en-US" sz="2400" dirty="0" smtClean="0"/>
              <a:t>Explore correlation between Obesity and Diabetes rates</a:t>
            </a:r>
          </a:p>
          <a:p>
            <a:endParaRPr lang="en-US" dirty="0"/>
          </a:p>
          <a:p>
            <a:pPr marL="0" indent="0">
              <a:buNone/>
            </a:pPr>
            <a:endParaRPr lang="en-US" dirty="0" smtClean="0"/>
          </a:p>
          <a:p>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700" y="1457025"/>
            <a:ext cx="7848600" cy="5187589"/>
          </a:xfrm>
          <a:prstGeom prst="rect">
            <a:avLst/>
          </a:prstGeom>
        </p:spPr>
      </p:pic>
    </p:spTree>
    <p:extLst>
      <p:ext uri="{BB962C8B-B14F-4D97-AF65-F5344CB8AC3E}">
        <p14:creationId xmlns:p14="http://schemas.microsoft.com/office/powerpoint/2010/main" val="19056526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14400"/>
          </a:xfrm>
        </p:spPr>
        <p:txBody>
          <a:bodyPr/>
          <a:lstStyle/>
          <a:p>
            <a:r>
              <a:rPr lang="en-US" dirty="0" smtClean="0"/>
              <a:t>Applications: Social Sciences</a:t>
            </a:r>
            <a:endParaRPr lang="en-US" dirty="0"/>
          </a:p>
        </p:txBody>
      </p:sp>
      <p:sp>
        <p:nvSpPr>
          <p:cNvPr id="3" name="Content Placeholder 2"/>
          <p:cNvSpPr>
            <a:spLocks noGrp="1"/>
          </p:cNvSpPr>
          <p:nvPr>
            <p:ph idx="1"/>
          </p:nvPr>
        </p:nvSpPr>
        <p:spPr>
          <a:xfrm>
            <a:off x="457200" y="1066800"/>
            <a:ext cx="8229600" cy="4525963"/>
          </a:xfrm>
        </p:spPr>
        <p:txBody>
          <a:bodyPr/>
          <a:lstStyle/>
          <a:p>
            <a:pPr marL="0" indent="0">
              <a:buNone/>
            </a:pPr>
            <a:r>
              <a:rPr lang="en-US" sz="2400" dirty="0" smtClean="0"/>
              <a:t>Examine House Race Ratings by the Cook Political Report</a:t>
            </a:r>
            <a:endParaRPr lang="en-US" sz="2400" dirty="0"/>
          </a:p>
        </p:txBody>
      </p:sp>
      <p:sp>
        <p:nvSpPr>
          <p:cNvPr id="5" name="TextBox 4"/>
          <p:cNvSpPr txBox="1"/>
          <p:nvPr/>
        </p:nvSpPr>
        <p:spPr>
          <a:xfrm>
            <a:off x="2286000" y="6400800"/>
            <a:ext cx="6353149" cy="369332"/>
          </a:xfrm>
          <a:prstGeom prst="rect">
            <a:avLst/>
          </a:prstGeom>
          <a:noFill/>
        </p:spPr>
        <p:txBody>
          <a:bodyPr wrap="none" rtlCol="0">
            <a:spAutoFit/>
          </a:bodyPr>
          <a:lstStyle/>
          <a:p>
            <a:r>
              <a:rPr lang="en-US" dirty="0">
                <a:hlinkClick r:id="rId2"/>
              </a:rPr>
              <a:t>https://twitter.com/cookpolitical/status/989931275774496769</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9450" y="1609824"/>
            <a:ext cx="5245100" cy="4386957"/>
          </a:xfrm>
          <a:prstGeom prst="rect">
            <a:avLst/>
          </a:prstGeom>
        </p:spPr>
      </p:pic>
    </p:spTree>
    <p:extLst>
      <p:ext uri="{BB962C8B-B14F-4D97-AF65-F5344CB8AC3E}">
        <p14:creationId xmlns:p14="http://schemas.microsoft.com/office/powerpoint/2010/main" val="123945322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Applications: Humanities</a:t>
            </a:r>
            <a:endParaRPr lang="en-US" dirty="0"/>
          </a:p>
        </p:txBody>
      </p:sp>
      <p:sp>
        <p:nvSpPr>
          <p:cNvPr id="3" name="Content Placeholder 2"/>
          <p:cNvSpPr>
            <a:spLocks noGrp="1"/>
          </p:cNvSpPr>
          <p:nvPr>
            <p:ph idx="1"/>
          </p:nvPr>
        </p:nvSpPr>
        <p:spPr>
          <a:xfrm>
            <a:off x="457200" y="1295400"/>
            <a:ext cx="9144000" cy="4830763"/>
          </a:xfrm>
        </p:spPr>
        <p:txBody>
          <a:bodyPr/>
          <a:lstStyle/>
          <a:p>
            <a:pPr marL="0" indent="0">
              <a:buNone/>
            </a:pPr>
            <a:r>
              <a:rPr lang="en-US" sz="2400" dirty="0" err="1" smtClean="0"/>
              <a:t>Georectify</a:t>
            </a:r>
            <a:r>
              <a:rPr lang="en-US" sz="2400" dirty="0" smtClean="0"/>
              <a:t> historical maps and add georeferenced data</a:t>
            </a:r>
            <a:endParaRPr lang="en-US" sz="2400" dirty="0"/>
          </a:p>
        </p:txBody>
      </p:sp>
      <p:pic>
        <p:nvPicPr>
          <p:cNvPr id="5" name="Picture 4" descr="rome2.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671" y="1858963"/>
            <a:ext cx="8854658" cy="4267200"/>
          </a:xfrm>
          <a:prstGeom prst="rect">
            <a:avLst/>
          </a:prstGeom>
        </p:spPr>
      </p:pic>
      <p:sp>
        <p:nvSpPr>
          <p:cNvPr id="4" name="TextBox 3"/>
          <p:cNvSpPr txBox="1"/>
          <p:nvPr/>
        </p:nvSpPr>
        <p:spPr>
          <a:xfrm>
            <a:off x="1143000" y="6186488"/>
            <a:ext cx="7239000" cy="381000"/>
          </a:xfrm>
          <a:prstGeom prst="rect">
            <a:avLst/>
          </a:prstGeom>
          <a:noFill/>
        </p:spPr>
        <p:txBody>
          <a:bodyPr wrap="square" rtlCol="0">
            <a:spAutoFit/>
          </a:bodyPr>
          <a:lstStyle/>
          <a:p>
            <a:r>
              <a:rPr lang="en-US" dirty="0" smtClean="0"/>
              <a:t>Roma :Caput Mundi project Stephanie Leone, Art History</a:t>
            </a:r>
            <a:endParaRPr lang="en-US" dirty="0"/>
          </a:p>
        </p:txBody>
      </p:sp>
      <p:sp>
        <p:nvSpPr>
          <p:cNvPr id="6" name="Line 5"/>
          <p:cNvSpPr>
            <a:spLocks noChangeShapeType="1"/>
          </p:cNvSpPr>
          <p:nvPr/>
        </p:nvSpPr>
        <p:spPr bwMode="auto">
          <a:xfrm>
            <a:off x="457200" y="1143000"/>
            <a:ext cx="7924800" cy="0"/>
          </a:xfrm>
          <a:prstGeom prst="line">
            <a:avLst/>
          </a:prstGeom>
          <a:noFill/>
          <a:ln w="76200">
            <a:solidFill>
              <a:srgbClr val="990000"/>
            </a:solidFill>
            <a:round/>
            <a:headEnd/>
            <a:tailEnd/>
          </a:ln>
          <a:effectLst/>
        </p:spPr>
        <p:txBody>
          <a:bodyPr/>
          <a:lstStyle/>
          <a:p>
            <a:endParaRPr lang="en-US"/>
          </a:p>
        </p:txBody>
      </p:sp>
    </p:spTree>
    <p:extLst>
      <p:ext uri="{BB962C8B-B14F-4D97-AF65-F5344CB8AC3E}">
        <p14:creationId xmlns:p14="http://schemas.microsoft.com/office/powerpoint/2010/main" val="240858069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ctrTitle"/>
          </p:nvPr>
        </p:nvSpPr>
        <p:spPr>
          <a:xfrm>
            <a:off x="1752600" y="93518"/>
            <a:ext cx="6553200" cy="1049482"/>
          </a:xfrm>
        </p:spPr>
        <p:txBody>
          <a:bodyPr/>
          <a:lstStyle/>
          <a:p>
            <a:pPr algn="l"/>
            <a:r>
              <a:rPr lang="en-US" sz="3200" b="1" dirty="0" smtClean="0"/>
              <a:t>Application: Social Sciences</a:t>
            </a:r>
            <a:endParaRPr lang="en-US" sz="3200" b="1" dirty="0"/>
          </a:p>
        </p:txBody>
      </p:sp>
      <p:sp>
        <p:nvSpPr>
          <p:cNvPr id="25606" name="Rectangle 6"/>
          <p:cNvSpPr>
            <a:spLocks noChangeArrowheads="1"/>
          </p:cNvSpPr>
          <p:nvPr/>
        </p:nvSpPr>
        <p:spPr bwMode="auto">
          <a:xfrm>
            <a:off x="0" y="4343400"/>
            <a:ext cx="9144000" cy="366713"/>
          </a:xfrm>
          <a:prstGeom prst="rect">
            <a:avLst/>
          </a:prstGeom>
          <a:noFill/>
          <a:ln w="9525">
            <a:noFill/>
            <a:miter lim="800000"/>
            <a:headEnd/>
            <a:tailEnd/>
          </a:ln>
          <a:effectLst/>
        </p:spPr>
        <p:txBody>
          <a:bodyPr anchor="ctr">
            <a:spAutoFit/>
          </a:bodyPr>
          <a:lstStyle/>
          <a:p>
            <a:endParaRPr lang="en-US"/>
          </a:p>
        </p:txBody>
      </p:sp>
      <p:sp>
        <p:nvSpPr>
          <p:cNvPr id="2" name="Subtitle 1"/>
          <p:cNvSpPr>
            <a:spLocks noGrp="1"/>
          </p:cNvSpPr>
          <p:nvPr>
            <p:ph type="subTitle" idx="1"/>
          </p:nvPr>
        </p:nvSpPr>
        <p:spPr>
          <a:xfrm>
            <a:off x="1295400" y="3124200"/>
            <a:ext cx="6400800" cy="1752600"/>
          </a:xfrm>
        </p:spPr>
        <p:txBody>
          <a:bodyPr/>
          <a:lstStyle/>
          <a:p>
            <a:endParaRPr lang="en-US" dirty="0"/>
          </a:p>
        </p:txBody>
      </p:sp>
      <p:sp>
        <p:nvSpPr>
          <p:cNvPr id="14" name="Line 5"/>
          <p:cNvSpPr>
            <a:spLocks noChangeShapeType="1"/>
          </p:cNvSpPr>
          <p:nvPr/>
        </p:nvSpPr>
        <p:spPr bwMode="auto">
          <a:xfrm>
            <a:off x="381000" y="1524000"/>
            <a:ext cx="7924800" cy="0"/>
          </a:xfrm>
          <a:prstGeom prst="line">
            <a:avLst/>
          </a:prstGeom>
          <a:noFill/>
          <a:ln w="76200">
            <a:solidFill>
              <a:srgbClr val="990000"/>
            </a:solidFill>
            <a:round/>
            <a:headEnd/>
            <a:tailEnd/>
          </a:ln>
          <a:effectLst/>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2092380"/>
            <a:ext cx="4801892" cy="35814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8293" y="2057400"/>
            <a:ext cx="4855707" cy="3641780"/>
          </a:xfrm>
          <a:prstGeom prst="rect">
            <a:avLst/>
          </a:prstGeom>
        </p:spPr>
      </p:pic>
      <p:sp>
        <p:nvSpPr>
          <p:cNvPr id="5" name="TextBox 4"/>
          <p:cNvSpPr txBox="1"/>
          <p:nvPr/>
        </p:nvSpPr>
        <p:spPr>
          <a:xfrm>
            <a:off x="609600" y="1872734"/>
            <a:ext cx="8400826" cy="369332"/>
          </a:xfrm>
          <a:prstGeom prst="rect">
            <a:avLst/>
          </a:prstGeom>
          <a:noFill/>
        </p:spPr>
        <p:txBody>
          <a:bodyPr wrap="none" rtlCol="0">
            <a:spAutoFit/>
          </a:bodyPr>
          <a:lstStyle/>
          <a:p>
            <a:r>
              <a:rPr lang="en-US" dirty="0" smtClean="0"/>
              <a:t>Trends for Suffolk County Households with Food Stamps/SNAP by Census Tract</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543" y="0"/>
            <a:ext cx="8229600" cy="1143000"/>
          </a:xfrm>
        </p:spPr>
        <p:txBody>
          <a:bodyPr/>
          <a:lstStyle/>
          <a:p>
            <a:pPr>
              <a:defRPr/>
            </a:pPr>
            <a:r>
              <a:rPr lang="en-US" sz="4000" b="1" dirty="0" smtClean="0"/>
              <a:t>Data Structures</a:t>
            </a:r>
            <a:br>
              <a:rPr lang="en-US" sz="4000" b="1" dirty="0" smtClean="0"/>
            </a:br>
            <a:r>
              <a:rPr lang="en-US" sz="4000" b="1" dirty="0" smtClean="0"/>
              <a:t>Key Concepts and Terms </a:t>
            </a:r>
            <a:endParaRPr lang="en-US" sz="4000" dirty="0"/>
          </a:p>
        </p:txBody>
      </p:sp>
      <p:sp>
        <p:nvSpPr>
          <p:cNvPr id="3" name="Content Placeholder 2"/>
          <p:cNvSpPr>
            <a:spLocks noGrp="1"/>
          </p:cNvSpPr>
          <p:nvPr>
            <p:ph idx="1"/>
          </p:nvPr>
        </p:nvSpPr>
        <p:spPr>
          <a:xfrm>
            <a:off x="381000" y="1167266"/>
            <a:ext cx="3011053" cy="4525963"/>
          </a:xfrm>
        </p:spPr>
        <p:txBody>
          <a:bodyPr/>
          <a:lstStyle/>
          <a:p>
            <a:pPr marL="0" indent="0">
              <a:buNone/>
              <a:defRPr/>
            </a:pPr>
            <a:endParaRPr lang="en-US" altLang="en-US" sz="1800" b="1" dirty="0" smtClean="0">
              <a:ea typeface="ＭＳ Ｐゴシック" pitchFamily="34" charset="-128"/>
            </a:endParaRPr>
          </a:p>
          <a:p>
            <a:pPr marL="0" indent="0">
              <a:buNone/>
              <a:defRPr/>
            </a:pPr>
            <a:r>
              <a:rPr lang="en-US" altLang="en-US" sz="1800" b="1" dirty="0" err="1" smtClean="0">
                <a:ea typeface="ＭＳ Ｐゴシック" pitchFamily="34" charset="-128"/>
              </a:rPr>
              <a:t>Shapefile</a:t>
            </a:r>
            <a:r>
              <a:rPr lang="en-US" altLang="en-US" sz="1800" dirty="0" smtClean="0">
                <a:ea typeface="ＭＳ Ｐゴシック" pitchFamily="34" charset="-128"/>
              </a:rPr>
              <a:t>: </a:t>
            </a:r>
            <a:r>
              <a:rPr lang="en-US" altLang="en-US" sz="1600" dirty="0" smtClean="0"/>
              <a:t>Geographic </a:t>
            </a:r>
            <a:r>
              <a:rPr lang="en-US" altLang="en-US" sz="1600" b="1" dirty="0"/>
              <a:t>features</a:t>
            </a:r>
            <a:r>
              <a:rPr lang="en-US" altLang="en-US" sz="1600" dirty="0"/>
              <a:t> in a shapefile </a:t>
            </a:r>
            <a:r>
              <a:rPr lang="en-US" altLang="en-US" sz="1600" dirty="0" smtClean="0"/>
              <a:t/>
            </a:r>
            <a:br>
              <a:rPr lang="en-US" altLang="en-US" sz="1600" dirty="0" smtClean="0"/>
            </a:br>
            <a:r>
              <a:rPr lang="en-US" altLang="en-US" sz="1600" dirty="0" smtClean="0"/>
              <a:t>can </a:t>
            </a:r>
            <a:r>
              <a:rPr lang="en-US" altLang="en-US" sz="1600" dirty="0"/>
              <a:t>be represented by </a:t>
            </a:r>
            <a:r>
              <a:rPr lang="en-US" altLang="en-US" sz="1600" b="1" dirty="0"/>
              <a:t>points, lines, or polygons </a:t>
            </a:r>
            <a:r>
              <a:rPr lang="en-US" altLang="en-US" sz="1600" dirty="0"/>
              <a:t>(areas</a:t>
            </a:r>
            <a:r>
              <a:rPr lang="en-US" altLang="en-US" sz="1600" dirty="0" smtClean="0"/>
              <a:t>)</a:t>
            </a:r>
            <a:r>
              <a:rPr lang="en-US" altLang="en-US" sz="1600" b="1" dirty="0" smtClean="0">
                <a:ea typeface="ＭＳ Ｐゴシック" pitchFamily="34" charset="-128"/>
              </a:rPr>
              <a:t>.</a:t>
            </a:r>
            <a:br>
              <a:rPr lang="en-US" altLang="en-US" sz="1600" b="1" dirty="0" smtClean="0">
                <a:ea typeface="ＭＳ Ｐゴシック" pitchFamily="34" charset="-128"/>
              </a:rPr>
            </a:br>
            <a:r>
              <a:rPr lang="en-US" altLang="en-US" sz="1600" b="1" dirty="0" smtClean="0">
                <a:ea typeface="ＭＳ Ｐゴシック" pitchFamily="34" charset="-128"/>
              </a:rPr>
              <a:t/>
            </a:r>
            <a:br>
              <a:rPr lang="en-US" altLang="en-US" sz="1600" b="1" dirty="0" smtClean="0">
                <a:ea typeface="ＭＳ Ｐゴシック" pitchFamily="34" charset="-128"/>
              </a:rPr>
            </a:br>
            <a:r>
              <a:rPr lang="en-US" altLang="en-US" sz="1600" dirty="0" smtClean="0">
                <a:ea typeface="ＭＳ Ｐゴシック" pitchFamily="34" charset="-128"/>
              </a:rPr>
              <a:t>Right polygons for zip codes from </a:t>
            </a:r>
            <a:r>
              <a:rPr lang="en-US" altLang="en-US" sz="1600" dirty="0" err="1" smtClean="0">
                <a:ea typeface="ＭＳ Ｐゴシック" pitchFamily="34" charset="-128"/>
              </a:rPr>
              <a:t>shapefiles</a:t>
            </a:r>
            <a:r>
              <a:rPr lang="en-US" altLang="en-US" sz="1600" dirty="0" smtClean="0">
                <a:ea typeface="ＭＳ Ｐゴシック" pitchFamily="34" charset="-128"/>
              </a:rPr>
              <a:t> below.</a:t>
            </a:r>
            <a:br>
              <a:rPr lang="en-US" altLang="en-US" sz="1600" dirty="0" smtClean="0">
                <a:ea typeface="ＭＳ Ｐゴシック" pitchFamily="34" charset="-128"/>
              </a:rPr>
            </a:br>
            <a:r>
              <a:rPr lang="en-US" altLang="en-US" sz="1800" dirty="0" smtClean="0">
                <a:ea typeface="ＭＳ Ｐゴシック" pitchFamily="34" charset="-128"/>
              </a:rPr>
              <a:t/>
            </a:r>
            <a:br>
              <a:rPr lang="en-US" altLang="en-US" sz="1800" dirty="0" smtClean="0">
                <a:ea typeface="ＭＳ Ｐゴシック" pitchFamily="34" charset="-128"/>
              </a:rPr>
            </a:br>
            <a:endParaRPr lang="en-US" altLang="en-US" dirty="0" smtClean="0">
              <a:ea typeface="ＭＳ Ｐゴシック" pitchFamily="34" charset="-128"/>
            </a:endParaRPr>
          </a:p>
        </p:txBody>
      </p:sp>
      <p:pic>
        <p:nvPicPr>
          <p:cNvPr id="410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733800"/>
            <a:ext cx="3163453"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Line 5"/>
          <p:cNvSpPr>
            <a:spLocks noChangeShapeType="1"/>
          </p:cNvSpPr>
          <p:nvPr/>
        </p:nvSpPr>
        <p:spPr bwMode="auto">
          <a:xfrm>
            <a:off x="457200" y="1219200"/>
            <a:ext cx="7924800" cy="0"/>
          </a:xfrm>
          <a:prstGeom prst="line">
            <a:avLst/>
          </a:prstGeom>
          <a:noFill/>
          <a:ln w="76200">
            <a:solidFill>
              <a:srgbClr val="990000"/>
            </a:solidFill>
            <a:round/>
            <a:headEnd/>
            <a:tailEnd/>
          </a:ln>
          <a:effectLst/>
        </p:spPr>
        <p:txBody>
          <a:bodyPr/>
          <a:lstStyle/>
          <a:p>
            <a:endParaRPr lang="en-US"/>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2243" y="1888358"/>
            <a:ext cx="5041900" cy="3781425"/>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Structures</a:t>
            </a:r>
            <a:br>
              <a:rPr lang="en-US" dirty="0" smtClean="0"/>
            </a:br>
            <a:r>
              <a:rPr lang="en-US" dirty="0" smtClean="0"/>
              <a:t>Feature types</a:t>
            </a:r>
            <a:endParaRPr lang="en-US" dirty="0"/>
          </a:p>
        </p:txBody>
      </p:sp>
      <p:sp>
        <p:nvSpPr>
          <p:cNvPr id="3" name="Content Placeholder 2"/>
          <p:cNvSpPr>
            <a:spLocks noGrp="1"/>
          </p:cNvSpPr>
          <p:nvPr>
            <p:ph idx="1"/>
          </p:nvPr>
        </p:nvSpPr>
        <p:spPr/>
        <p:txBody>
          <a:bodyPr/>
          <a:lstStyle/>
          <a:p>
            <a:pPr marL="0" indent="0">
              <a:buNone/>
            </a:pPr>
            <a:r>
              <a:rPr lang="en-US" altLang="en-US" sz="2400" dirty="0"/>
              <a:t>GIS utilizes a layer-based geographic information model for characterizing and describing our world.</a:t>
            </a:r>
          </a:p>
          <a:p>
            <a:pPr marL="0" indent="0">
              <a:buNone/>
            </a:pPr>
            <a:r>
              <a:rPr lang="en-US" sz="2000" dirty="0" smtClean="0"/>
              <a:t>Points: longitude, latitude (right data) </a:t>
            </a:r>
          </a:p>
          <a:p>
            <a:pPr marL="0" indent="0">
              <a:buNone/>
            </a:pPr>
            <a:r>
              <a:rPr lang="en-US" sz="2000" dirty="0" smtClean="0"/>
              <a:t>Lines: roads, bus routes </a:t>
            </a:r>
            <a:endParaRPr lang="en-US" sz="2000" dirty="0"/>
          </a:p>
          <a:p>
            <a:pPr marL="0" indent="0">
              <a:buNone/>
            </a:pPr>
            <a:r>
              <a:rPr lang="en-US" sz="2000" dirty="0" smtClean="0"/>
              <a:t>Polygons: boundaries such as</a:t>
            </a:r>
          </a:p>
          <a:p>
            <a:pPr marL="0" indent="0">
              <a:buNone/>
            </a:pPr>
            <a:r>
              <a:rPr lang="en-US" sz="2000" dirty="0" smtClean="0"/>
              <a:t>Zip codes, land plots, bodies of water</a:t>
            </a:r>
          </a:p>
          <a:p>
            <a:pPr marL="0" indent="0">
              <a:buNone/>
            </a:pPr>
            <a:endParaRPr lang="en-US" dirty="0"/>
          </a:p>
          <a:p>
            <a:pPr marL="0" indent="0">
              <a:buNone/>
            </a:pPr>
            <a:endParaRPr lang="en-US" dirty="0" smtClean="0"/>
          </a:p>
          <a:p>
            <a:pPr marL="0" indent="0">
              <a:buNone/>
            </a:pP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76800" y="2438400"/>
            <a:ext cx="4038600" cy="123823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7000" y="3962400"/>
            <a:ext cx="5029200" cy="2777211"/>
          </a:xfrm>
          <a:prstGeom prst="rect">
            <a:avLst/>
          </a:prstGeom>
        </p:spPr>
      </p:pic>
    </p:spTree>
    <p:extLst>
      <p:ext uri="{BB962C8B-B14F-4D97-AF65-F5344CB8AC3E}">
        <p14:creationId xmlns:p14="http://schemas.microsoft.com/office/powerpoint/2010/main" val="343742276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ctrTitle"/>
          </p:nvPr>
        </p:nvSpPr>
        <p:spPr>
          <a:xfrm>
            <a:off x="914400" y="0"/>
            <a:ext cx="7772400" cy="1233488"/>
          </a:xfrm>
        </p:spPr>
        <p:txBody>
          <a:bodyPr/>
          <a:lstStyle/>
          <a:p>
            <a:r>
              <a:rPr lang="en-US" b="1" dirty="0" smtClean="0"/>
              <a:t>Open Access Polygons and Data for U.S. </a:t>
            </a:r>
            <a:endParaRPr lang="en-US" b="1" dirty="0"/>
          </a:p>
        </p:txBody>
      </p:sp>
      <p:sp>
        <p:nvSpPr>
          <p:cNvPr id="31750" name="Rectangle 6"/>
          <p:cNvSpPr>
            <a:spLocks noChangeArrowheads="1"/>
          </p:cNvSpPr>
          <p:nvPr/>
        </p:nvSpPr>
        <p:spPr bwMode="auto">
          <a:xfrm>
            <a:off x="0" y="4343400"/>
            <a:ext cx="9144000" cy="366713"/>
          </a:xfrm>
          <a:prstGeom prst="rect">
            <a:avLst/>
          </a:prstGeom>
          <a:noFill/>
          <a:ln w="9525">
            <a:noFill/>
            <a:miter lim="800000"/>
            <a:headEnd/>
            <a:tailEnd/>
          </a:ln>
          <a:effectLst/>
        </p:spPr>
        <p:txBody>
          <a:bodyPr anchor="ctr">
            <a:spAutoFit/>
          </a:bodyPr>
          <a:lstStyle/>
          <a:p>
            <a:endParaRPr lang="en-US"/>
          </a:p>
        </p:txBody>
      </p:sp>
      <p:sp>
        <p:nvSpPr>
          <p:cNvPr id="31755" name="Rectangle 11"/>
          <p:cNvSpPr>
            <a:spLocks noGrp="1" noChangeArrowheads="1"/>
          </p:cNvSpPr>
          <p:nvPr>
            <p:ph type="subTitle" idx="1"/>
          </p:nvPr>
        </p:nvSpPr>
        <p:spPr>
          <a:xfrm>
            <a:off x="304800" y="1828800"/>
            <a:ext cx="2209800" cy="3276600"/>
          </a:xfrm>
        </p:spPr>
        <p:txBody>
          <a:bodyPr/>
          <a:lstStyle/>
          <a:p>
            <a:pPr>
              <a:lnSpc>
                <a:spcPct val="80000"/>
              </a:lnSpc>
            </a:pPr>
            <a:r>
              <a:rPr lang="en-US" sz="1800" dirty="0" smtClean="0"/>
              <a:t>Open access data is available from U.S. via the Census site American </a:t>
            </a:r>
            <a:r>
              <a:rPr lang="en-US" sz="1800" dirty="0" err="1" smtClean="0"/>
              <a:t>FactFinder</a:t>
            </a:r>
            <a:r>
              <a:rPr lang="en-US" sz="1800" dirty="0" smtClean="0"/>
              <a:t> and internationally from agencies such as World Bank. </a:t>
            </a:r>
          </a:p>
          <a:p>
            <a:pPr>
              <a:lnSpc>
                <a:spcPct val="80000"/>
              </a:lnSpc>
            </a:pPr>
            <a:endParaRPr lang="en-US" sz="1800" dirty="0" smtClean="0"/>
          </a:p>
          <a:p>
            <a:pPr>
              <a:lnSpc>
                <a:spcPct val="80000"/>
              </a:lnSpc>
            </a:pPr>
            <a:r>
              <a:rPr lang="en-US" sz="1800" dirty="0" smtClean="0"/>
              <a:t>Geographic areas vary by country. </a:t>
            </a:r>
            <a:endParaRPr lang="en-US" sz="1600" dirty="0"/>
          </a:p>
          <a:p>
            <a:pPr>
              <a:lnSpc>
                <a:spcPct val="80000"/>
              </a:lnSpc>
            </a:pPr>
            <a:endParaRPr lang="en-US" sz="1600" dirty="0"/>
          </a:p>
          <a:p>
            <a:pPr>
              <a:lnSpc>
                <a:spcPct val="80000"/>
              </a:lnSpc>
            </a:pPr>
            <a:r>
              <a:rPr lang="en-US" sz="1800" dirty="0" smtClean="0"/>
              <a:t>Right: Standard </a:t>
            </a:r>
            <a:r>
              <a:rPr lang="en-US" sz="1800" dirty="0"/>
              <a:t>Hierarchy of Census Geographic Entries</a:t>
            </a:r>
          </a:p>
        </p:txBody>
      </p:sp>
      <p:pic>
        <p:nvPicPr>
          <p:cNvPr id="31757" name="Picture 13"/>
          <p:cNvPicPr>
            <a:picLocks noChangeAspect="1" noChangeArrowheads="1"/>
          </p:cNvPicPr>
          <p:nvPr/>
        </p:nvPicPr>
        <p:blipFill>
          <a:blip r:embed="rId3" cstate="print"/>
          <a:srcRect/>
          <a:stretch>
            <a:fillRect/>
          </a:stretch>
        </p:blipFill>
        <p:spPr bwMode="auto">
          <a:xfrm>
            <a:off x="2667000" y="1544638"/>
            <a:ext cx="6477000" cy="5313362"/>
          </a:xfrm>
          <a:prstGeom prst="rect">
            <a:avLst/>
          </a:prstGeom>
          <a:noFill/>
        </p:spPr>
      </p:pic>
      <p:sp>
        <p:nvSpPr>
          <p:cNvPr id="7" name="Line 8"/>
          <p:cNvSpPr>
            <a:spLocks noChangeShapeType="1"/>
          </p:cNvSpPr>
          <p:nvPr/>
        </p:nvSpPr>
        <p:spPr bwMode="auto">
          <a:xfrm>
            <a:off x="457200" y="1447800"/>
            <a:ext cx="7924800" cy="0"/>
          </a:xfrm>
          <a:prstGeom prst="line">
            <a:avLst/>
          </a:prstGeom>
          <a:noFill/>
          <a:ln w="76200">
            <a:solidFill>
              <a:srgbClr val="990000"/>
            </a:solidFill>
            <a:round/>
            <a:headEnd/>
            <a:tailEnd/>
          </a:ln>
          <a:effectLst/>
        </p:spPr>
        <p:txBody>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7047</TotalTime>
  <Words>797</Words>
  <Application>Microsoft Macintosh PowerPoint</Application>
  <PresentationFormat>On-screen Show (4:3)</PresentationFormat>
  <Paragraphs>122</Paragraphs>
  <Slides>19</Slides>
  <Notes>2</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Default Design</vt:lpstr>
      <vt:lpstr>Geographic Information Systems and Spatial Thinking</vt:lpstr>
      <vt:lpstr>What is GIS?</vt:lpstr>
      <vt:lpstr>Applications: Social Sciences </vt:lpstr>
      <vt:lpstr>Applications: Social Sciences</vt:lpstr>
      <vt:lpstr>Applications: Humanities</vt:lpstr>
      <vt:lpstr>Application: Social Sciences</vt:lpstr>
      <vt:lpstr>Data Structures Key Concepts and Terms </vt:lpstr>
      <vt:lpstr>Data Structures Feature types</vt:lpstr>
      <vt:lpstr>Open Access Polygons and Data for U.S. </vt:lpstr>
      <vt:lpstr>International Boundaries: Eurostat classification  </vt:lpstr>
      <vt:lpstr>Data Structures </vt:lpstr>
      <vt:lpstr>Additional Concepts</vt:lpstr>
      <vt:lpstr>Data Models</vt:lpstr>
      <vt:lpstr>Data Models</vt:lpstr>
      <vt:lpstr>GIS Data Considerations</vt:lpstr>
      <vt:lpstr>Spatial Information Literacy for Instruction</vt:lpstr>
      <vt:lpstr>GIS Software</vt:lpstr>
      <vt:lpstr>GIS Resources</vt:lpstr>
      <vt:lpstr>GIS Mapping Contest!</vt:lpstr>
    </vt:vector>
  </TitlesOfParts>
  <Company>Boston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Scholarship Tools</dc:title>
  <dc:creator>MENTO</dc:creator>
  <cp:lastModifiedBy>Barbara Mento</cp:lastModifiedBy>
  <cp:revision>219</cp:revision>
  <dcterms:created xsi:type="dcterms:W3CDTF">2006-03-23T15:29:45Z</dcterms:created>
  <dcterms:modified xsi:type="dcterms:W3CDTF">2018-09-04T14:52:25Z</dcterms:modified>
</cp:coreProperties>
</file>